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597" r:id="rId2"/>
    <p:sldId id="712" r:id="rId3"/>
    <p:sldId id="524" r:id="rId4"/>
    <p:sldId id="260" r:id="rId5"/>
    <p:sldId id="718" r:id="rId6"/>
    <p:sldId id="732" r:id="rId7"/>
    <p:sldId id="720" r:id="rId8"/>
    <p:sldId id="724" r:id="rId9"/>
    <p:sldId id="727" r:id="rId10"/>
    <p:sldId id="722" r:id="rId11"/>
    <p:sldId id="726" r:id="rId12"/>
    <p:sldId id="733" r:id="rId13"/>
    <p:sldId id="591" r:id="rId14"/>
    <p:sldId id="735" r:id="rId15"/>
    <p:sldId id="261" r:id="rId16"/>
    <p:sldId id="737" r:id="rId17"/>
    <p:sldId id="738" r:id="rId18"/>
    <p:sldId id="740" r:id="rId19"/>
    <p:sldId id="741" r:id="rId20"/>
    <p:sldId id="562" r:id="rId21"/>
    <p:sldId id="264" r:id="rId22"/>
    <p:sldId id="745" r:id="rId23"/>
    <p:sldId id="629" r:id="rId24"/>
    <p:sldId id="746" r:id="rId25"/>
    <p:sldId id="742" r:id="rId26"/>
    <p:sldId id="416" r:id="rId27"/>
    <p:sldId id="609" r:id="rId28"/>
    <p:sldId id="610" r:id="rId29"/>
    <p:sldId id="747" r:id="rId30"/>
    <p:sldId id="74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4EA"/>
    <a:srgbClr val="EFF1F0"/>
    <a:srgbClr val="EAECA2"/>
    <a:srgbClr val="F3F4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6" autoAdjust="0"/>
    <p:restoredTop sz="84019" autoAdjust="0"/>
  </p:normalViewPr>
  <p:slideViewPr>
    <p:cSldViewPr snapToGrid="0" showGuides="1">
      <p:cViewPr varScale="1">
        <p:scale>
          <a:sx n="89" d="100"/>
          <a:sy n="89" d="100"/>
        </p:scale>
        <p:origin x="1398" y="90"/>
      </p:cViewPr>
      <p:guideLst>
        <p:guide orient="horz" pos="2112"/>
        <p:guide pos="379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221FB-8367-49B6-A242-563F042277FA}"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895EE-AC86-416D-9DB3-6B1B57B60BDB}" type="slidenum">
              <a:rPr lang="en-US" smtClean="0"/>
              <a:t>‹#›</a:t>
            </a:fld>
            <a:endParaRPr lang="en-US"/>
          </a:p>
        </p:txBody>
      </p:sp>
    </p:spTree>
    <p:extLst>
      <p:ext uri="{BB962C8B-B14F-4D97-AF65-F5344CB8AC3E}">
        <p14:creationId xmlns:p14="http://schemas.microsoft.com/office/powerpoint/2010/main" val="1076033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fr-FR" dirty="0"/>
              <a:t>Pari</a:t>
            </a:r>
          </a:p>
          <a:p>
            <a:pPr marL="285750" indent="-285750">
              <a:buFont typeface="Arial" panose="020B0604020202020204" pitchFamily="34" charset="0"/>
              <a:buChar char="•"/>
            </a:pPr>
            <a:r>
              <a:rPr lang="fr-FR" dirty="0"/>
              <a:t>Marchés financiers</a:t>
            </a:r>
          </a:p>
          <a:p>
            <a:pPr marL="285750" indent="-285750">
              <a:buFont typeface="Arial" panose="020B0604020202020204" pitchFamily="34" charset="0"/>
              <a:buChar char="•"/>
            </a:pPr>
            <a:r>
              <a:rPr lang="fr-FR" dirty="0"/>
              <a:t>Échecs/Poker/Backgammon</a:t>
            </a:r>
          </a:p>
          <a:p>
            <a:pPr marL="285750" indent="-285750">
              <a:buFont typeface="Arial" panose="020B0604020202020204" pitchFamily="34" charset="0"/>
              <a:buChar char="•"/>
            </a:pPr>
            <a:r>
              <a:rPr lang="fr-FR" dirty="0"/>
              <a:t>Marchés de prédiction</a:t>
            </a:r>
          </a:p>
          <a:p>
            <a:pPr marL="285750" indent="-285750">
              <a:buFont typeface="Arial" panose="020B0604020202020204" pitchFamily="34" charset="0"/>
              <a:buChar char="•"/>
            </a:pPr>
            <a:r>
              <a:rPr lang="fr-FR" dirty="0"/>
              <a:t>États du monde</a:t>
            </a:r>
          </a:p>
          <a:p>
            <a:pPr marL="285750" indent="-285750">
              <a:buFont typeface="Arial" panose="020B0604020202020204" pitchFamily="34" charset="0"/>
              <a:buChar char="•"/>
            </a:pPr>
            <a:r>
              <a:rPr lang="fr-FR" dirty="0"/>
              <a:t>Véracité/fausseté des déclarations</a:t>
            </a:r>
          </a:p>
          <a:p>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3</a:t>
            </a:fld>
            <a:endParaRPr lang="en-US"/>
          </a:p>
        </p:txBody>
      </p:sp>
    </p:spTree>
    <p:extLst>
      <p:ext uri="{BB962C8B-B14F-4D97-AF65-F5344CB8AC3E}">
        <p14:creationId xmlns:p14="http://schemas.microsoft.com/office/powerpoint/2010/main" val="4006070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3E8AE-5095-C7B5-EF11-EDC350099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215652-2BAF-0CAD-C8F6-825EA41EC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3E2AAF-E4A2-7DF0-082C-9CC8C0AA21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CA1A1A-521F-4C18-BA76-A95B5E5F8197}"/>
              </a:ext>
            </a:extLst>
          </p:cNvPr>
          <p:cNvSpPr>
            <a:spLocks noGrp="1"/>
          </p:cNvSpPr>
          <p:nvPr>
            <p:ph type="sldNum" sz="quarter" idx="5"/>
          </p:nvPr>
        </p:nvSpPr>
        <p:spPr/>
        <p:txBody>
          <a:bodyPr/>
          <a:lstStyle/>
          <a:p>
            <a:fld id="{29A895EE-AC86-416D-9DB3-6B1B57B60BDB}" type="slidenum">
              <a:rPr lang="en-US" smtClean="0"/>
              <a:t>18</a:t>
            </a:fld>
            <a:endParaRPr lang="en-US"/>
          </a:p>
        </p:txBody>
      </p:sp>
    </p:spTree>
    <p:extLst>
      <p:ext uri="{BB962C8B-B14F-4D97-AF65-F5344CB8AC3E}">
        <p14:creationId xmlns:p14="http://schemas.microsoft.com/office/powerpoint/2010/main" val="294326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théorie de la prévision repose sur le principe que les connaissances actuelles et passées peuvent être utilisées pour faire des prédictions sur l'avenir.</a:t>
            </a:r>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20</a:t>
            </a:fld>
            <a:endParaRPr lang="en-US"/>
          </a:p>
        </p:txBody>
      </p:sp>
    </p:spTree>
    <p:extLst>
      <p:ext uri="{BB962C8B-B14F-4D97-AF65-F5344CB8AC3E}">
        <p14:creationId xmlns:p14="http://schemas.microsoft.com/office/powerpoint/2010/main" val="265175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D0511-017F-B2F1-B0BB-A13869F77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356350-2912-681A-1673-353C5E5F70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4CF6E-64A8-2F02-0CCA-839740EDE7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0E44C3-3232-8E8B-0BC6-95AFDAD21B33}"/>
              </a:ext>
            </a:extLst>
          </p:cNvPr>
          <p:cNvSpPr>
            <a:spLocks noGrp="1"/>
          </p:cNvSpPr>
          <p:nvPr>
            <p:ph type="sldNum" sz="quarter" idx="5"/>
          </p:nvPr>
        </p:nvSpPr>
        <p:spPr/>
        <p:txBody>
          <a:bodyPr/>
          <a:lstStyle/>
          <a:p>
            <a:fld id="{29A895EE-AC86-416D-9DB3-6B1B57B60BDB}" type="slidenum">
              <a:rPr lang="en-US" smtClean="0"/>
              <a:t>22</a:t>
            </a:fld>
            <a:endParaRPr lang="en-US"/>
          </a:p>
        </p:txBody>
      </p:sp>
    </p:spTree>
    <p:extLst>
      <p:ext uri="{BB962C8B-B14F-4D97-AF65-F5344CB8AC3E}">
        <p14:creationId xmlns:p14="http://schemas.microsoft.com/office/powerpoint/2010/main" val="176638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811EC-CD7A-3C45-C5C6-938AA62C2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DF8CC-1B14-535C-FDC5-B6151858A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F912D-5150-1F49-E4F7-FB54309D58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3B97FC-B003-B330-790F-63F730CC6681}"/>
              </a:ext>
            </a:extLst>
          </p:cNvPr>
          <p:cNvSpPr>
            <a:spLocks noGrp="1"/>
          </p:cNvSpPr>
          <p:nvPr>
            <p:ph type="sldNum" sz="quarter" idx="5"/>
          </p:nvPr>
        </p:nvSpPr>
        <p:spPr/>
        <p:txBody>
          <a:bodyPr/>
          <a:lstStyle/>
          <a:p>
            <a:fld id="{29A895EE-AC86-416D-9DB3-6B1B57B60BDB}" type="slidenum">
              <a:rPr lang="en-US" smtClean="0"/>
              <a:t>23</a:t>
            </a:fld>
            <a:endParaRPr lang="en-US"/>
          </a:p>
        </p:txBody>
      </p:sp>
    </p:spTree>
    <p:extLst>
      <p:ext uri="{BB962C8B-B14F-4D97-AF65-F5344CB8AC3E}">
        <p14:creationId xmlns:p14="http://schemas.microsoft.com/office/powerpoint/2010/main" val="3476472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fr-FR" b="0" dirty="0">
                <a:solidFill>
                  <a:schemeClr val="bg2">
                    <a:lumMod val="25000"/>
                  </a:schemeClr>
                </a:solidFill>
              </a:rPr>
              <a:t>Loi des grands nombres toujours: plus la taille de l’échantillon augmente, plus la fréquence observée d’un caractère se stabilise autour de la proportion réelle de la population</a:t>
            </a:r>
          </a:p>
          <a:p>
            <a:pPr marL="171450" indent="-171450" algn="l">
              <a:buFont typeface="Arial" panose="020B0604020202020204" pitchFamily="34" charset="0"/>
              <a:buChar char="•"/>
            </a:pPr>
            <a:r>
              <a:rPr lang="fr-FR" dirty="0">
                <a:solidFill>
                  <a:schemeClr val="bg2">
                    <a:lumMod val="25000"/>
                  </a:schemeClr>
                </a:solidFill>
              </a:rPr>
              <a:t>Pour que la loi des grands nombres fonctionne, il faut répéter la même expérience aléatoire un grand nombre de fois, avec des résultats indépendants, identiquement distribués, et dont la moyenne théorique existe et est finie</a:t>
            </a:r>
            <a:endParaRPr lang="en-US" b="0" dirty="0">
              <a:solidFill>
                <a:schemeClr val="bg2">
                  <a:lumMod val="25000"/>
                </a:schemeClr>
              </a:solidFill>
            </a:endParaRPr>
          </a:p>
        </p:txBody>
      </p:sp>
      <p:sp>
        <p:nvSpPr>
          <p:cNvPr id="4" name="Slide Number Placeholder 3"/>
          <p:cNvSpPr>
            <a:spLocks noGrp="1"/>
          </p:cNvSpPr>
          <p:nvPr>
            <p:ph type="sldNum" sz="quarter" idx="5"/>
          </p:nvPr>
        </p:nvSpPr>
        <p:spPr/>
        <p:txBody>
          <a:bodyPr/>
          <a:lstStyle/>
          <a:p>
            <a:fld id="{29A895EE-AC86-416D-9DB3-6B1B57B60BDB}" type="slidenum">
              <a:rPr lang="en-US" smtClean="0"/>
              <a:t>25</a:t>
            </a:fld>
            <a:endParaRPr lang="en-US"/>
          </a:p>
        </p:txBody>
      </p:sp>
    </p:spTree>
    <p:extLst>
      <p:ext uri="{BB962C8B-B14F-4D97-AF65-F5344CB8AC3E}">
        <p14:creationId xmlns:p14="http://schemas.microsoft.com/office/powerpoint/2010/main" val="2607899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Computation:</a:t>
            </a:r>
            <a:r>
              <a:rPr lang="fr-FR" baseline="0" dirty="0"/>
              <a:t> propre valuation d’un item + action ou valeur d’autrui simulée par le sujet</a:t>
            </a:r>
            <a:endParaRPr lang="fr-FR" dirty="0"/>
          </a:p>
        </p:txBody>
      </p:sp>
      <p:sp>
        <p:nvSpPr>
          <p:cNvPr id="4" name="Espace réservé du numéro de diapositive 3"/>
          <p:cNvSpPr>
            <a:spLocks noGrp="1"/>
          </p:cNvSpPr>
          <p:nvPr>
            <p:ph type="sldNum" sz="quarter" idx="10"/>
          </p:nvPr>
        </p:nvSpPr>
        <p:spPr/>
        <p:txBody>
          <a:bodyPr/>
          <a:lstStyle/>
          <a:p>
            <a:fld id="{3930709E-EC36-41E4-9F0D-B847CACAF730}" type="slidenum">
              <a:rPr lang="en-US" smtClean="0"/>
              <a:t>26</a:t>
            </a:fld>
            <a:endParaRPr lang="en-US"/>
          </a:p>
        </p:txBody>
      </p:sp>
    </p:spTree>
    <p:extLst>
      <p:ext uri="{BB962C8B-B14F-4D97-AF65-F5344CB8AC3E}">
        <p14:creationId xmlns:p14="http://schemas.microsoft.com/office/powerpoint/2010/main" val="2879582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9A895EE-AC86-416D-9DB3-6B1B57B60BDB}" type="slidenum">
              <a:rPr lang="en-US" smtClean="0"/>
              <a:t>28</a:t>
            </a:fld>
            <a:endParaRPr lang="en-US"/>
          </a:p>
        </p:txBody>
      </p:sp>
    </p:spTree>
    <p:extLst>
      <p:ext uri="{BB962C8B-B14F-4D97-AF65-F5344CB8AC3E}">
        <p14:creationId xmlns:p14="http://schemas.microsoft.com/office/powerpoint/2010/main" val="1722214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AF0D1-50A6-A1DC-01C2-7D062B5F8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4E838-4B4B-5D87-FF8E-98F89B786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5AB5DF-A578-E8BA-E97C-8771CB88226B}"/>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950393D-4C38-5CC6-6D8D-D5B74D852C63}"/>
              </a:ext>
            </a:extLst>
          </p:cNvPr>
          <p:cNvSpPr>
            <a:spLocks noGrp="1"/>
          </p:cNvSpPr>
          <p:nvPr>
            <p:ph type="sldNum" sz="quarter" idx="5"/>
          </p:nvPr>
        </p:nvSpPr>
        <p:spPr/>
        <p:txBody>
          <a:bodyPr/>
          <a:lstStyle/>
          <a:p>
            <a:fld id="{29A895EE-AC86-416D-9DB3-6B1B57B60BDB}" type="slidenum">
              <a:rPr lang="en-US" smtClean="0"/>
              <a:t>29</a:t>
            </a:fld>
            <a:endParaRPr lang="en-US"/>
          </a:p>
        </p:txBody>
      </p:sp>
    </p:spTree>
    <p:extLst>
      <p:ext uri="{BB962C8B-B14F-4D97-AF65-F5344CB8AC3E}">
        <p14:creationId xmlns:p14="http://schemas.microsoft.com/office/powerpoint/2010/main" val="1817771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23366-CE5A-82B6-3582-413DA57F7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0BC3E-251B-A135-2DDA-1F191D07AA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BD2932-87E8-84BC-43D4-CA94FE121B1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36A632B2-9589-489D-F13E-5986E8E98BE1}"/>
              </a:ext>
            </a:extLst>
          </p:cNvPr>
          <p:cNvSpPr>
            <a:spLocks noGrp="1"/>
          </p:cNvSpPr>
          <p:nvPr>
            <p:ph type="sldNum" sz="quarter" idx="5"/>
          </p:nvPr>
        </p:nvSpPr>
        <p:spPr/>
        <p:txBody>
          <a:bodyPr/>
          <a:lstStyle/>
          <a:p>
            <a:fld id="{29A895EE-AC86-416D-9DB3-6B1B57B60BDB}" type="slidenum">
              <a:rPr lang="en-US" smtClean="0"/>
              <a:t>30</a:t>
            </a:fld>
            <a:endParaRPr lang="en-US"/>
          </a:p>
        </p:txBody>
      </p:sp>
    </p:spTree>
    <p:extLst>
      <p:ext uri="{BB962C8B-B14F-4D97-AF65-F5344CB8AC3E}">
        <p14:creationId xmlns:p14="http://schemas.microsoft.com/office/powerpoint/2010/main" val="385673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Loi des grands nombres: lorsqu’on répète un grand nombre de fois une expérience aléatoire, la moyenne des résultats obtenus e rapproche de la moyenne théorique (espérance mathématique) de la population</a:t>
            </a:r>
            <a:endParaRPr lang="en-US" dirty="0"/>
          </a:p>
          <a:p>
            <a:pPr marL="171450" indent="-171450">
              <a:buFont typeface="Arial" panose="020B0604020202020204" pitchFamily="34" charset="0"/>
              <a:buChar char="•"/>
            </a:pPr>
            <a:r>
              <a:rPr lang="fr-FR" dirty="0"/>
              <a:t>La distribution de la moyenne des observations devient approximativement normale, sous conditions que les lancers soient aléatoires, indépendants, identiquement distribués</a:t>
            </a:r>
          </a:p>
        </p:txBody>
      </p:sp>
      <p:sp>
        <p:nvSpPr>
          <p:cNvPr id="4" name="Slide Number Placeholder 3"/>
          <p:cNvSpPr>
            <a:spLocks noGrp="1"/>
          </p:cNvSpPr>
          <p:nvPr>
            <p:ph type="sldNum" sz="quarter" idx="5"/>
          </p:nvPr>
        </p:nvSpPr>
        <p:spPr/>
        <p:txBody>
          <a:bodyPr/>
          <a:lstStyle/>
          <a:p>
            <a:fld id="{29A895EE-AC86-416D-9DB3-6B1B57B60BDB}" type="slidenum">
              <a:rPr lang="en-US" smtClean="0"/>
              <a:t>4</a:t>
            </a:fld>
            <a:endParaRPr lang="en-US"/>
          </a:p>
        </p:txBody>
      </p:sp>
    </p:spTree>
    <p:extLst>
      <p:ext uri="{BB962C8B-B14F-4D97-AF65-F5344CB8AC3E}">
        <p14:creationId xmlns:p14="http://schemas.microsoft.com/office/powerpoint/2010/main" val="92657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2EA2-9FA7-53A3-303F-39A2732A6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2942C6-EF55-9AEE-7756-04AB4E7F1E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C1FDC-BF0B-D43A-732A-994D98342860}"/>
              </a:ext>
            </a:extLst>
          </p:cNvPr>
          <p:cNvSpPr>
            <a:spLocks noGrp="1"/>
          </p:cNvSpPr>
          <p:nvPr>
            <p:ph type="body" idx="1"/>
          </p:nvPr>
        </p:nvSpPr>
        <p:spPr/>
        <p:txBody>
          <a:bodyPr/>
          <a:lstStyle/>
          <a:p>
            <a:pPr marL="171450" indent="-171450">
              <a:buFont typeface="Arial" panose="020B0604020202020204" pitchFamily="34" charset="0"/>
              <a:buChar char="•"/>
            </a:pPr>
            <a:r>
              <a:rPr lang="fr-FR" dirty="0"/>
              <a:t>Loi des grands nombres: lorsqu’on répète un grand nombre de fois une expérience aléatoire, la moyenne des résultats obtenus e rapproche de la moyenne théorique (espérance mathématique) de la population</a:t>
            </a:r>
            <a:endParaRPr lang="en-US" dirty="0"/>
          </a:p>
          <a:p>
            <a:pPr marL="171450" indent="-171450">
              <a:buFont typeface="Arial" panose="020B0604020202020204" pitchFamily="34" charset="0"/>
              <a:buChar char="•"/>
            </a:pPr>
            <a:r>
              <a:rPr lang="fr-FR" dirty="0"/>
              <a:t>La distribution de la moyenne des observations devient approximativement normale, sous conditions que les lancers soient aléatoires, indépendants</a:t>
            </a:r>
          </a:p>
        </p:txBody>
      </p:sp>
      <p:sp>
        <p:nvSpPr>
          <p:cNvPr id="4" name="Slide Number Placeholder 3">
            <a:extLst>
              <a:ext uri="{FF2B5EF4-FFF2-40B4-BE49-F238E27FC236}">
                <a16:creationId xmlns:a16="http://schemas.microsoft.com/office/drawing/2014/main" id="{F82C9ABC-F39E-6BF7-1AE4-28FD688BF4EA}"/>
              </a:ext>
            </a:extLst>
          </p:cNvPr>
          <p:cNvSpPr>
            <a:spLocks noGrp="1"/>
          </p:cNvSpPr>
          <p:nvPr>
            <p:ph type="sldNum" sz="quarter" idx="5"/>
          </p:nvPr>
        </p:nvSpPr>
        <p:spPr/>
        <p:txBody>
          <a:bodyPr/>
          <a:lstStyle/>
          <a:p>
            <a:fld id="{29A895EE-AC86-416D-9DB3-6B1B57B60BDB}" type="slidenum">
              <a:rPr lang="en-US" smtClean="0"/>
              <a:t>5</a:t>
            </a:fld>
            <a:endParaRPr lang="en-US"/>
          </a:p>
        </p:txBody>
      </p:sp>
    </p:spTree>
    <p:extLst>
      <p:ext uri="{BB962C8B-B14F-4D97-AF65-F5344CB8AC3E}">
        <p14:creationId xmlns:p14="http://schemas.microsoft.com/office/powerpoint/2010/main" val="1004959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Kamala Harris n’est rentrée dans la course qu’en Juillet 2024</a:t>
            </a:r>
          </a:p>
          <a:p>
            <a:pPr marL="171450" indent="-171450">
              <a:buFont typeface="Arial" panose="020B0604020202020204" pitchFamily="34" charset="0"/>
              <a:buChar char="•"/>
            </a:pPr>
            <a:r>
              <a:rPr lang="fr-FR" dirty="0"/>
              <a:t>Trump prédit victorieux à partir du 5 Octobre 2024 (</a:t>
            </a:r>
            <a:r>
              <a:rPr lang="fr-FR" dirty="0" err="1"/>
              <a:t>outcome</a:t>
            </a:r>
            <a:r>
              <a:rPr lang="fr-FR" dirty="0"/>
              <a:t> 6 Novembre 2024)</a:t>
            </a:r>
          </a:p>
          <a:p>
            <a:pPr marL="171450" indent="-171450">
              <a:buFont typeface="Arial" panose="020B0604020202020204" pitchFamily="34" charset="0"/>
              <a:buChar char="•"/>
            </a:pPr>
            <a:r>
              <a:rPr lang="fr-FR" dirty="0"/>
              <a:t>Nate Silver: </a:t>
            </a:r>
            <a:r>
              <a:rPr lang="fr-FR" dirty="0" err="1"/>
              <a:t>pollsters</a:t>
            </a:r>
            <a:r>
              <a:rPr lang="fr-FR" dirty="0"/>
              <a:t>: </a:t>
            </a:r>
            <a:r>
              <a:rPr lang="en-US" dirty="0">
                <a:effectLst/>
              </a:rPr>
              <a:t>Fairleigh Dickinson University, </a:t>
            </a:r>
            <a:r>
              <a:rPr lang="en-US" dirty="0" err="1">
                <a:effectLst/>
              </a:rPr>
              <a:t>AUMass</a:t>
            </a:r>
            <a:r>
              <a:rPr lang="en-US" dirty="0">
                <a:effectLst/>
              </a:rPr>
              <a:t> Amherst, YouGov, Yale Youth Poll, </a:t>
            </a:r>
            <a:r>
              <a:rPr lang="en-US" dirty="0" err="1">
                <a:effectLst/>
              </a:rPr>
              <a:t>Cygnal</a:t>
            </a:r>
            <a:r>
              <a:rPr lang="en-US" dirty="0">
                <a:effectLst/>
              </a:rPr>
              <a:t>, Harris Insights, Change Research, Ipsos, etc.</a:t>
            </a:r>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7</a:t>
            </a:fld>
            <a:endParaRPr lang="en-US"/>
          </a:p>
        </p:txBody>
      </p:sp>
    </p:spTree>
    <p:extLst>
      <p:ext uri="{BB962C8B-B14F-4D97-AF65-F5344CB8AC3E}">
        <p14:creationId xmlns:p14="http://schemas.microsoft.com/office/powerpoint/2010/main" val="193824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4EE4F-7E86-8227-06A0-CE5CDDC7C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E898B-C25F-DDFB-D9BD-C847AEE50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6F26F-A5F8-29C6-5684-589DC507001A}"/>
              </a:ext>
            </a:extLst>
          </p:cNvPr>
          <p:cNvSpPr>
            <a:spLocks noGrp="1"/>
          </p:cNvSpPr>
          <p:nvPr>
            <p:ph type="body" idx="1"/>
          </p:nvPr>
        </p:nvSpPr>
        <p:spPr/>
        <p:txBody>
          <a:bodyPr/>
          <a:lstStyle/>
          <a:p>
            <a:pPr marL="171450" indent="-171450">
              <a:buFont typeface="Arial" panose="020B0604020202020204" pitchFamily="34" charset="0"/>
              <a:buChar char="•"/>
            </a:pPr>
            <a:r>
              <a:rPr lang="fr-FR" dirty="0"/>
              <a:t>Kamala Harris n’est rentrée dans la course qu’en Juillet 2024</a:t>
            </a:r>
          </a:p>
          <a:p>
            <a:pPr marL="171450" indent="-171450">
              <a:buFont typeface="Arial" panose="020B0604020202020204" pitchFamily="34" charset="0"/>
              <a:buChar char="•"/>
            </a:pPr>
            <a:r>
              <a:rPr lang="fr-FR" dirty="0"/>
              <a:t>Trump prédit victorieux à partir du 5 Octobre 2024 (</a:t>
            </a:r>
            <a:r>
              <a:rPr lang="fr-FR" dirty="0" err="1"/>
              <a:t>outcome</a:t>
            </a:r>
            <a:r>
              <a:rPr lang="fr-FR" dirty="0"/>
              <a:t> 6 Novembre 2024)</a:t>
            </a:r>
          </a:p>
          <a:p>
            <a:pPr marL="171450" indent="-171450">
              <a:buFont typeface="Arial" panose="020B0604020202020204" pitchFamily="34" charset="0"/>
              <a:buChar char="•"/>
            </a:pPr>
            <a:r>
              <a:rPr lang="fr-FR" dirty="0"/>
              <a:t>Nate Silver: </a:t>
            </a:r>
            <a:r>
              <a:rPr lang="fr-FR" dirty="0" err="1"/>
              <a:t>pollsters</a:t>
            </a:r>
            <a:r>
              <a:rPr lang="fr-FR" dirty="0"/>
              <a:t>: </a:t>
            </a:r>
            <a:r>
              <a:rPr lang="en-US" dirty="0">
                <a:effectLst/>
              </a:rPr>
              <a:t>Fairleigh Dickinson University, </a:t>
            </a:r>
            <a:r>
              <a:rPr lang="en-US" dirty="0" err="1">
                <a:effectLst/>
              </a:rPr>
              <a:t>AUMass</a:t>
            </a:r>
            <a:r>
              <a:rPr lang="en-US" dirty="0">
                <a:effectLst/>
              </a:rPr>
              <a:t> Amherst, YouGov, Yale Youth Poll, </a:t>
            </a:r>
            <a:r>
              <a:rPr lang="en-US" dirty="0" err="1">
                <a:effectLst/>
              </a:rPr>
              <a:t>Cygnal</a:t>
            </a:r>
            <a:r>
              <a:rPr lang="en-US" dirty="0">
                <a:effectLst/>
              </a:rPr>
              <a:t>, Harris Insights, Change Research, Ipsos, etc.</a:t>
            </a:r>
            <a:endParaRPr lang="en-US" dirty="0"/>
          </a:p>
        </p:txBody>
      </p:sp>
      <p:sp>
        <p:nvSpPr>
          <p:cNvPr id="4" name="Slide Number Placeholder 3">
            <a:extLst>
              <a:ext uri="{FF2B5EF4-FFF2-40B4-BE49-F238E27FC236}">
                <a16:creationId xmlns:a16="http://schemas.microsoft.com/office/drawing/2014/main" id="{DFCC9FB3-4968-9972-1642-87040E8544FF}"/>
              </a:ext>
            </a:extLst>
          </p:cNvPr>
          <p:cNvSpPr>
            <a:spLocks noGrp="1"/>
          </p:cNvSpPr>
          <p:nvPr>
            <p:ph type="sldNum" sz="quarter" idx="5"/>
          </p:nvPr>
        </p:nvSpPr>
        <p:spPr/>
        <p:txBody>
          <a:bodyPr/>
          <a:lstStyle/>
          <a:p>
            <a:fld id="{29A895EE-AC86-416D-9DB3-6B1B57B60BDB}" type="slidenum">
              <a:rPr lang="en-US" smtClean="0"/>
              <a:t>8</a:t>
            </a:fld>
            <a:endParaRPr lang="en-US"/>
          </a:p>
        </p:txBody>
      </p:sp>
    </p:spTree>
    <p:extLst>
      <p:ext uri="{BB962C8B-B14F-4D97-AF65-F5344CB8AC3E}">
        <p14:creationId xmlns:p14="http://schemas.microsoft.com/office/powerpoint/2010/main" val="2070153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7CEE9-C6D8-F38B-BFEB-94157ECDC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46C6F-00FE-1A04-DBC6-B7FC73C3DF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4BDD9-C6BF-1607-05D5-D379A75016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EE2F4-B110-F0EA-27EC-C1DFF1478E7A}"/>
              </a:ext>
            </a:extLst>
          </p:cNvPr>
          <p:cNvSpPr>
            <a:spLocks noGrp="1"/>
          </p:cNvSpPr>
          <p:nvPr>
            <p:ph type="sldNum" sz="quarter" idx="5"/>
          </p:nvPr>
        </p:nvSpPr>
        <p:spPr/>
        <p:txBody>
          <a:bodyPr/>
          <a:lstStyle/>
          <a:p>
            <a:fld id="{29A895EE-AC86-416D-9DB3-6B1B57B60BDB}" type="slidenum">
              <a:rPr lang="en-US" smtClean="0"/>
              <a:t>9</a:t>
            </a:fld>
            <a:endParaRPr lang="en-US"/>
          </a:p>
        </p:txBody>
      </p:sp>
    </p:spTree>
    <p:extLst>
      <p:ext uri="{BB962C8B-B14F-4D97-AF65-F5344CB8AC3E}">
        <p14:creationId xmlns:p14="http://schemas.microsoft.com/office/powerpoint/2010/main" val="2918746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13</a:t>
            </a:fld>
            <a:endParaRPr lang="en-US"/>
          </a:p>
        </p:txBody>
      </p:sp>
    </p:spTree>
    <p:extLst>
      <p:ext uri="{BB962C8B-B14F-4D97-AF65-F5344CB8AC3E}">
        <p14:creationId xmlns:p14="http://schemas.microsoft.com/office/powerpoint/2010/main" val="1876630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fr-FR" dirty="0"/>
              <a:t>Marchés efficients</a:t>
            </a:r>
          </a:p>
          <a:p>
            <a:pPr marL="342900" indent="-342900">
              <a:buAutoNum type="arabicPeriod"/>
            </a:pPr>
            <a:r>
              <a:rPr lang="fr-FR" dirty="0"/>
              <a:t>Peut pas prédire QUEL stock va monter ou baisser ni QUAND il va monter ou baisser</a:t>
            </a:r>
          </a:p>
          <a:p>
            <a:pPr marL="342900" indent="-342900">
              <a:buAutoNum type="arabicPeriod"/>
            </a:pPr>
            <a:r>
              <a:rPr lang="fr-FR" dirty="0" err="1"/>
              <a:t>Random</a:t>
            </a:r>
            <a:r>
              <a:rPr lang="fr-FR" dirty="0"/>
              <a:t> </a:t>
            </a:r>
            <a:r>
              <a:rPr lang="fr-FR" dirty="0" err="1"/>
              <a:t>walk</a:t>
            </a:r>
            <a:r>
              <a:rPr lang="fr-FR" dirty="0"/>
              <a:t> </a:t>
            </a:r>
            <a:r>
              <a:rPr lang="fr-FR" dirty="0" err="1"/>
              <a:t>hypothesis</a:t>
            </a:r>
            <a:endParaRPr lang="fr-FR" dirty="0"/>
          </a:p>
          <a:p>
            <a:pPr marL="342900" indent="-342900">
              <a:buAutoNum type="arabicPeriod"/>
            </a:pPr>
            <a:r>
              <a:rPr lang="fr-FR" dirty="0"/>
              <a:t>Comment prédire alors ? Peut prédire le marché mais peut pas prédire un stock individuel (sauf information privée type délit d’initié)</a:t>
            </a:r>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16</a:t>
            </a:fld>
            <a:endParaRPr lang="en-US"/>
          </a:p>
        </p:txBody>
      </p:sp>
    </p:spTree>
    <p:extLst>
      <p:ext uri="{BB962C8B-B14F-4D97-AF65-F5344CB8AC3E}">
        <p14:creationId xmlns:p14="http://schemas.microsoft.com/office/powerpoint/2010/main" val="2449931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99EC9-CB2E-8430-6134-0877B0B44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FC630-D1FE-DC55-E4DB-F833963306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B21A2-D31A-8594-C87F-018FAE7AE3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35F002-8879-1580-7D6B-C83D5C2096A5}"/>
              </a:ext>
            </a:extLst>
          </p:cNvPr>
          <p:cNvSpPr>
            <a:spLocks noGrp="1"/>
          </p:cNvSpPr>
          <p:nvPr>
            <p:ph type="sldNum" sz="quarter" idx="5"/>
          </p:nvPr>
        </p:nvSpPr>
        <p:spPr/>
        <p:txBody>
          <a:bodyPr/>
          <a:lstStyle/>
          <a:p>
            <a:fld id="{29A895EE-AC86-416D-9DB3-6B1B57B60BDB}" type="slidenum">
              <a:rPr lang="en-US" smtClean="0"/>
              <a:t>17</a:t>
            </a:fld>
            <a:endParaRPr lang="en-US"/>
          </a:p>
        </p:txBody>
      </p:sp>
    </p:spTree>
    <p:extLst>
      <p:ext uri="{BB962C8B-B14F-4D97-AF65-F5344CB8AC3E}">
        <p14:creationId xmlns:p14="http://schemas.microsoft.com/office/powerpoint/2010/main" val="318907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A84E-D690-26D7-ABCA-0B98C8A5AC5A}"/>
              </a:ext>
            </a:extLst>
          </p:cNvPr>
          <p:cNvSpPr>
            <a:spLocks noGrp="1"/>
          </p:cNvSpPr>
          <p:nvPr>
            <p:ph type="ctrTitle"/>
          </p:nvPr>
        </p:nvSpPr>
        <p:spPr>
          <a:xfrm>
            <a:off x="838200" y="1122363"/>
            <a:ext cx="6413500" cy="2387600"/>
          </a:xfrm>
        </p:spPr>
        <p:txBody>
          <a:bodyPr anchor="b"/>
          <a:lstStyle>
            <a:lvl1pPr algn="ctr">
              <a:defRPr sz="6000">
                <a:solidFill>
                  <a:schemeClr val="bg2">
                    <a:lumMod val="25000"/>
                  </a:schemeClr>
                </a:solidFill>
                <a:latin typeface="Verdana" panose="020B0604030504040204" pitchFamily="34" charset="0"/>
                <a:ea typeface="Verdan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55DE8E2C-F746-E18C-C22E-8F424543D256}"/>
              </a:ext>
            </a:extLst>
          </p:cNvPr>
          <p:cNvSpPr>
            <a:spLocks noGrp="1"/>
          </p:cNvSpPr>
          <p:nvPr>
            <p:ph type="subTitle" idx="1"/>
          </p:nvPr>
        </p:nvSpPr>
        <p:spPr>
          <a:xfrm>
            <a:off x="838200" y="3602038"/>
            <a:ext cx="6413500" cy="1655762"/>
          </a:xfrm>
        </p:spPr>
        <p:txBody>
          <a:bodyPr/>
          <a:lstStyle>
            <a:lvl1pPr marL="0" indent="0" algn="ctr">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993CE2-F99E-BFB6-33F3-DAAB78EF1D85}"/>
              </a:ext>
            </a:extLst>
          </p:cNvPr>
          <p:cNvSpPr>
            <a:spLocks noGrp="1"/>
          </p:cNvSpPr>
          <p:nvPr>
            <p:ph type="dt" sz="half" idx="10"/>
          </p:nvPr>
        </p:nvSpPr>
        <p:spPr/>
        <p:txBody>
          <a:bodyPr/>
          <a:lstStyle/>
          <a:p>
            <a:fld id="{24ECC417-2B3D-4539-9FFA-D4C0EFD187D7}" type="datetime1">
              <a:rPr lang="en-US" smtClean="0"/>
              <a:t>7/22/2025</a:t>
            </a:fld>
            <a:endParaRPr lang="en-US"/>
          </a:p>
        </p:txBody>
      </p:sp>
      <p:sp>
        <p:nvSpPr>
          <p:cNvPr id="5" name="Footer Placeholder 4">
            <a:extLst>
              <a:ext uri="{FF2B5EF4-FFF2-40B4-BE49-F238E27FC236}">
                <a16:creationId xmlns:a16="http://schemas.microsoft.com/office/drawing/2014/main" id="{5F094CFD-C8CD-9069-4DD4-B10726080715}"/>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6646A1E6-7479-1ECD-69D1-14A4CDBD61CF}"/>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14168F49-386B-E21B-91FB-99E7DBA7068A}"/>
              </a:ext>
            </a:extLst>
          </p:cNvPr>
          <p:cNvCxnSpPr>
            <a:cxnSpLocks/>
          </p:cNvCxnSpPr>
          <p:nvPr userDrawn="1"/>
        </p:nvCxnSpPr>
        <p:spPr>
          <a:xfrm flipV="1">
            <a:off x="7620000" y="1346200"/>
            <a:ext cx="0" cy="365760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635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A57B8-E863-FE68-449B-69B1D5F6E14C}"/>
              </a:ext>
            </a:extLst>
          </p:cNvPr>
          <p:cNvSpPr>
            <a:spLocks noGrp="1"/>
          </p:cNvSpPr>
          <p:nvPr>
            <p:ph type="title"/>
          </p:nvPr>
        </p:nvSpPr>
        <p:spPr>
          <a:xfrm>
            <a:off x="585926" y="457200"/>
            <a:ext cx="4186099"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549CA7-6250-1679-B74A-3BA78CC6E11A}"/>
              </a:ext>
            </a:extLst>
          </p:cNvPr>
          <p:cNvSpPr>
            <a:spLocks noGrp="1"/>
          </p:cNvSpPr>
          <p:nvPr>
            <p:ph type="pic" idx="1"/>
          </p:nvPr>
        </p:nvSpPr>
        <p:spPr>
          <a:xfrm>
            <a:off x="5183188" y="987425"/>
            <a:ext cx="6422886" cy="4873625"/>
          </a:xfrm>
        </p:spPr>
        <p:txBody>
          <a:bodyPr/>
          <a:lstStyle>
            <a:lvl1pPr marL="0" indent="0">
              <a:buNone/>
              <a:defRPr sz="3200">
                <a:latin typeface="Verdana" panose="020B0604030504040204" pitchFamily="34" charset="0"/>
                <a:ea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CDAA01-16BA-FEFE-8633-B15BFD7288BB}"/>
              </a:ext>
            </a:extLst>
          </p:cNvPr>
          <p:cNvSpPr>
            <a:spLocks noGrp="1"/>
          </p:cNvSpPr>
          <p:nvPr>
            <p:ph type="body" sz="half" idx="2"/>
          </p:nvPr>
        </p:nvSpPr>
        <p:spPr>
          <a:xfrm>
            <a:off x="585926" y="2057400"/>
            <a:ext cx="4186099" cy="3811588"/>
          </a:xfrm>
        </p:spPr>
        <p:txBody>
          <a:bodyPr/>
          <a:lstStyle>
            <a:lvl1pPr marL="0" indent="0">
              <a:buNone/>
              <a:defRPr sz="1600">
                <a:latin typeface="Verdana" panose="020B0604030504040204" pitchFamily="34" charset="0"/>
                <a:ea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2B4D6-BE4F-E5DE-FE3D-1F507A67C5BB}"/>
              </a:ext>
            </a:extLst>
          </p:cNvPr>
          <p:cNvSpPr>
            <a:spLocks noGrp="1"/>
          </p:cNvSpPr>
          <p:nvPr>
            <p:ph type="dt" sz="half" idx="10"/>
          </p:nvPr>
        </p:nvSpPr>
        <p:spPr/>
        <p:txBody>
          <a:bodyPr/>
          <a:lstStyle/>
          <a:p>
            <a:fld id="{29D8E773-6634-44EA-A956-51233667C429}" type="datetime1">
              <a:rPr lang="en-US" smtClean="0"/>
              <a:t>7/22/2025</a:t>
            </a:fld>
            <a:endParaRPr lang="en-US"/>
          </a:p>
        </p:txBody>
      </p:sp>
      <p:sp>
        <p:nvSpPr>
          <p:cNvPr id="6" name="Footer Placeholder 5">
            <a:extLst>
              <a:ext uri="{FF2B5EF4-FFF2-40B4-BE49-F238E27FC236}">
                <a16:creationId xmlns:a16="http://schemas.microsoft.com/office/drawing/2014/main" id="{F8F0A0E9-2418-4525-CF86-F40941DEF837}"/>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8ED064F1-D825-DC6F-432A-DDEAA7F68931}"/>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8" name="Picture 5" descr="Close up of waves on the beach">
            <a:extLst>
              <a:ext uri="{FF2B5EF4-FFF2-40B4-BE49-F238E27FC236}">
                <a16:creationId xmlns:a16="http://schemas.microsoft.com/office/drawing/2014/main" id="{D2A952BE-B3EA-7BC9-9C33-9B317616C64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8775922-769C-D3A7-9AC4-DF4463BCEBDE}"/>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2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67AB-B1FB-771D-6109-17950AFEF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211685-7CD1-36DE-CB09-EA9B1AF5F5AA}"/>
              </a:ext>
            </a:extLst>
          </p:cNvPr>
          <p:cNvSpPr>
            <a:spLocks noGrp="1"/>
          </p:cNvSpPr>
          <p:nvPr>
            <p:ph type="body" orient="vert" idx="1"/>
          </p:nvPr>
        </p:nvSpPr>
        <p:spPr/>
        <p:txBody>
          <a:bodyPr vert="eaVert"/>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06DBE-EC52-306C-77DD-CE087878BBDB}"/>
              </a:ext>
            </a:extLst>
          </p:cNvPr>
          <p:cNvSpPr>
            <a:spLocks noGrp="1"/>
          </p:cNvSpPr>
          <p:nvPr>
            <p:ph type="dt" sz="half" idx="10"/>
          </p:nvPr>
        </p:nvSpPr>
        <p:spPr/>
        <p:txBody>
          <a:bodyPr/>
          <a:lstStyle/>
          <a:p>
            <a:fld id="{BAD58962-E96F-4ACB-9890-F6AF5E0F46F2}" type="datetime1">
              <a:rPr lang="en-US" smtClean="0"/>
              <a:t>7/22/2025</a:t>
            </a:fld>
            <a:endParaRPr lang="en-US"/>
          </a:p>
        </p:txBody>
      </p:sp>
      <p:sp>
        <p:nvSpPr>
          <p:cNvPr id="5" name="Footer Placeholder 4">
            <a:extLst>
              <a:ext uri="{FF2B5EF4-FFF2-40B4-BE49-F238E27FC236}">
                <a16:creationId xmlns:a16="http://schemas.microsoft.com/office/drawing/2014/main" id="{D05F4F86-1858-34E0-9149-F60A172C8713}"/>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026ED689-DA9B-253B-4518-EA093AB546D7}"/>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2A0D81ED-8D74-FE17-BCA8-BD3FF81BF83E}"/>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02B943E-2D4D-F80E-03A6-6B3EC2F6B6AB}"/>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9" name="Picture 5" descr="Close up of waves on the beach">
            <a:extLst>
              <a:ext uri="{FF2B5EF4-FFF2-40B4-BE49-F238E27FC236}">
                <a16:creationId xmlns:a16="http://schemas.microsoft.com/office/drawing/2014/main" id="{F436FCCB-031E-E7B9-F461-EA0E76386EC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6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127122-957A-922D-095E-1842EE49ED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49F389-BE7A-87BB-4173-3082631ED1E0}"/>
              </a:ext>
            </a:extLst>
          </p:cNvPr>
          <p:cNvSpPr>
            <a:spLocks noGrp="1"/>
          </p:cNvSpPr>
          <p:nvPr>
            <p:ph type="body" orient="vert" idx="1"/>
          </p:nvPr>
        </p:nvSpPr>
        <p:spPr>
          <a:xfrm>
            <a:off x="838200" y="365125"/>
            <a:ext cx="7734300" cy="5811838"/>
          </a:xfrm>
        </p:spPr>
        <p:txBody>
          <a:bodyPr vert="eaVert"/>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67CC1F-E25D-C3DD-C95C-DBADA3953624}"/>
              </a:ext>
            </a:extLst>
          </p:cNvPr>
          <p:cNvSpPr>
            <a:spLocks noGrp="1"/>
          </p:cNvSpPr>
          <p:nvPr>
            <p:ph type="dt" sz="half" idx="10"/>
          </p:nvPr>
        </p:nvSpPr>
        <p:spPr/>
        <p:txBody>
          <a:bodyPr/>
          <a:lstStyle/>
          <a:p>
            <a:fld id="{53B0A0E6-2892-460E-AC37-E6EBCED8A488}" type="datetime1">
              <a:rPr lang="en-US" smtClean="0"/>
              <a:t>7/22/2025</a:t>
            </a:fld>
            <a:endParaRPr lang="en-US"/>
          </a:p>
        </p:txBody>
      </p:sp>
      <p:sp>
        <p:nvSpPr>
          <p:cNvPr id="5" name="Footer Placeholder 4">
            <a:extLst>
              <a:ext uri="{FF2B5EF4-FFF2-40B4-BE49-F238E27FC236}">
                <a16:creationId xmlns:a16="http://schemas.microsoft.com/office/drawing/2014/main" id="{1F76CBF3-D1C9-80E5-8D07-B7C5F7335959}"/>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140D9D7D-63DD-6DE7-BF54-45F994522241}"/>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7" name="Picture 5" descr="Close up of waves on the beach">
            <a:extLst>
              <a:ext uri="{FF2B5EF4-FFF2-40B4-BE49-F238E27FC236}">
                <a16:creationId xmlns:a16="http://schemas.microsoft.com/office/drawing/2014/main" id="{267FB576-83F0-A88E-0591-B6E3C9EF303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266E4AD-8E42-EDF9-51E4-D30D1A47A50C}"/>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195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A84E-D690-26D7-ABCA-0B98C8A5AC5A}"/>
              </a:ext>
            </a:extLst>
          </p:cNvPr>
          <p:cNvSpPr>
            <a:spLocks noGrp="1"/>
          </p:cNvSpPr>
          <p:nvPr>
            <p:ph type="ctrTitle"/>
          </p:nvPr>
        </p:nvSpPr>
        <p:spPr>
          <a:xfrm>
            <a:off x="838200" y="1346199"/>
            <a:ext cx="6413500" cy="3657600"/>
          </a:xfrm>
        </p:spPr>
        <p:txBody>
          <a:bodyPr anchor="ctr"/>
          <a:lstStyle>
            <a:lvl1pPr algn="ctr">
              <a:defRPr sz="6000">
                <a:solidFill>
                  <a:schemeClr val="bg2">
                    <a:lumMod val="25000"/>
                  </a:schemeClr>
                </a:solidFill>
                <a:latin typeface="Verdana" panose="020B0604030504040204" pitchFamily="34" charset="0"/>
                <a:ea typeface="Verdana" panose="020B0604030504040204" pitchFamily="34"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94993CE2-F99E-BFB6-33F3-DAAB78EF1D85}"/>
              </a:ext>
            </a:extLst>
          </p:cNvPr>
          <p:cNvSpPr>
            <a:spLocks noGrp="1"/>
          </p:cNvSpPr>
          <p:nvPr>
            <p:ph type="dt" sz="half" idx="10"/>
          </p:nvPr>
        </p:nvSpPr>
        <p:spPr/>
        <p:txBody>
          <a:bodyPr/>
          <a:lstStyle/>
          <a:p>
            <a:fld id="{DB87FB25-F4B2-4677-804C-53DF6B3A7142}" type="datetime1">
              <a:rPr lang="en-US" smtClean="0"/>
              <a:t>7/22/2025</a:t>
            </a:fld>
            <a:endParaRPr lang="en-US"/>
          </a:p>
        </p:txBody>
      </p:sp>
      <p:sp>
        <p:nvSpPr>
          <p:cNvPr id="5" name="Footer Placeholder 4">
            <a:extLst>
              <a:ext uri="{FF2B5EF4-FFF2-40B4-BE49-F238E27FC236}">
                <a16:creationId xmlns:a16="http://schemas.microsoft.com/office/drawing/2014/main" id="{5F094CFD-C8CD-9069-4DD4-B10726080715}"/>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6646A1E6-7479-1ECD-69D1-14A4CDBD61CF}"/>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14168F49-386B-E21B-91FB-99E7DBA7068A}"/>
              </a:ext>
            </a:extLst>
          </p:cNvPr>
          <p:cNvCxnSpPr>
            <a:cxnSpLocks/>
          </p:cNvCxnSpPr>
          <p:nvPr userDrawn="1"/>
        </p:nvCxnSpPr>
        <p:spPr>
          <a:xfrm flipV="1">
            <a:off x="7620000" y="1346200"/>
            <a:ext cx="0" cy="365760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9621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7042-D36E-97EB-050F-ECE2E714DFE7}"/>
              </a:ext>
            </a:extLst>
          </p:cNvPr>
          <p:cNvSpPr>
            <a:spLocks noGrp="1"/>
          </p:cNvSpPr>
          <p:nvPr>
            <p:ph type="title"/>
          </p:nvPr>
        </p:nvSpPr>
        <p:spPr>
          <a:xfrm>
            <a:off x="603682" y="10016"/>
            <a:ext cx="8229600" cy="1325563"/>
          </a:xfrm>
        </p:spPr>
        <p:txBody>
          <a:bodyPr/>
          <a:lstStyle>
            <a:lvl1pPr>
              <a:defRPr>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319773A-98F7-DEB5-6C42-F4012D29074A}"/>
              </a:ext>
            </a:extLst>
          </p:cNvPr>
          <p:cNvSpPr>
            <a:spLocks noGrp="1"/>
          </p:cNvSpPr>
          <p:nvPr>
            <p:ph idx="1"/>
          </p:nvPr>
        </p:nvSpPr>
        <p:spPr/>
        <p:txBody>
          <a:bodyPr/>
          <a:lstStyle>
            <a:lvl1pPr>
              <a:defRPr>
                <a:solidFill>
                  <a:schemeClr val="bg2">
                    <a:lumMod val="25000"/>
                  </a:schemeClr>
                </a:solidFill>
                <a:latin typeface="+mn-lt"/>
                <a:ea typeface="Verdana" panose="020B0604030504040204" pitchFamily="34" charset="0"/>
              </a:defRPr>
            </a:lvl1pPr>
            <a:lvl2pPr>
              <a:defRPr>
                <a:solidFill>
                  <a:schemeClr val="bg2">
                    <a:lumMod val="25000"/>
                  </a:schemeClr>
                </a:solidFill>
                <a:latin typeface="+mn-lt"/>
                <a:ea typeface="Verdana" panose="020B0604030504040204" pitchFamily="34" charset="0"/>
              </a:defRPr>
            </a:lvl2pPr>
            <a:lvl3pPr>
              <a:defRPr>
                <a:solidFill>
                  <a:schemeClr val="bg2">
                    <a:lumMod val="25000"/>
                  </a:schemeClr>
                </a:solidFill>
                <a:latin typeface="+mn-lt"/>
                <a:ea typeface="Verdana" panose="020B0604030504040204" pitchFamily="34" charset="0"/>
              </a:defRPr>
            </a:lvl3pPr>
            <a:lvl4pPr>
              <a:defRPr>
                <a:solidFill>
                  <a:schemeClr val="bg2">
                    <a:lumMod val="25000"/>
                  </a:schemeClr>
                </a:solidFill>
                <a:latin typeface="+mn-lt"/>
                <a:ea typeface="Verdana" panose="020B0604030504040204" pitchFamily="34" charset="0"/>
              </a:defRPr>
            </a:lvl4pPr>
            <a:lvl5pPr>
              <a:defRPr>
                <a:solidFill>
                  <a:schemeClr val="bg2">
                    <a:lumMod val="25000"/>
                  </a:schemeClr>
                </a:solidFill>
                <a:latin typeface="+mn-lt"/>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5C1B0E4-CAB9-73DC-480D-D507A9458E14}"/>
              </a:ext>
            </a:extLst>
          </p:cNvPr>
          <p:cNvSpPr>
            <a:spLocks noGrp="1"/>
          </p:cNvSpPr>
          <p:nvPr>
            <p:ph type="dt" sz="half" idx="10"/>
          </p:nvPr>
        </p:nvSpPr>
        <p:spPr/>
        <p:txBody>
          <a:bodyPr/>
          <a:lstStyle/>
          <a:p>
            <a:fld id="{C2924BAB-2B86-4363-AA7B-DCC17D2D686A}" type="datetime1">
              <a:rPr lang="en-US" smtClean="0"/>
              <a:t>7/22/2025</a:t>
            </a:fld>
            <a:endParaRPr lang="en-US"/>
          </a:p>
        </p:txBody>
      </p:sp>
      <p:sp>
        <p:nvSpPr>
          <p:cNvPr id="5" name="Footer Placeholder 4">
            <a:extLst>
              <a:ext uri="{FF2B5EF4-FFF2-40B4-BE49-F238E27FC236}">
                <a16:creationId xmlns:a16="http://schemas.microsoft.com/office/drawing/2014/main" id="{4C6AD1BA-962B-F611-16E5-253EA4B0FCF1}"/>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10741930-08EB-1AD2-2A33-3BCD5CE01FB5}"/>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C61DCAE5-784C-EB44-E482-A8BFC28D0757}"/>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9210C5-642D-5464-0807-915809B857A8}"/>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9" name="Picture 5" descr="Close up of waves on the beach">
            <a:extLst>
              <a:ext uri="{FF2B5EF4-FFF2-40B4-BE49-F238E27FC236}">
                <a16:creationId xmlns:a16="http://schemas.microsoft.com/office/drawing/2014/main" id="{30C53031-7B14-BA49-A759-E65FAF3BA3C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8191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E8E5-C956-B8C3-BEEA-0ADD3A8309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121B8D-742E-B4FB-6796-CD1D91FE4F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Verdana" panose="020B0604030504040204" pitchFamily="34" charset="0"/>
                <a:ea typeface="Verdana" panose="020B060403050404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97AE2-E9F2-A9CA-36A0-3B879CA1420F}"/>
              </a:ext>
            </a:extLst>
          </p:cNvPr>
          <p:cNvSpPr>
            <a:spLocks noGrp="1"/>
          </p:cNvSpPr>
          <p:nvPr>
            <p:ph type="dt" sz="half" idx="10"/>
          </p:nvPr>
        </p:nvSpPr>
        <p:spPr/>
        <p:txBody>
          <a:bodyPr/>
          <a:lstStyle/>
          <a:p>
            <a:fld id="{F3638CCB-3846-4725-8681-5AC9626B92C3}" type="datetime1">
              <a:rPr lang="en-US" smtClean="0"/>
              <a:t>7/22/2025</a:t>
            </a:fld>
            <a:endParaRPr lang="en-US"/>
          </a:p>
        </p:txBody>
      </p:sp>
      <p:sp>
        <p:nvSpPr>
          <p:cNvPr id="5" name="Footer Placeholder 4">
            <a:extLst>
              <a:ext uri="{FF2B5EF4-FFF2-40B4-BE49-F238E27FC236}">
                <a16:creationId xmlns:a16="http://schemas.microsoft.com/office/drawing/2014/main" id="{B608036F-69B6-8C9D-5DB9-C47D1D2A6166}"/>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2B434250-453F-A3E8-2C0D-AF7EBCFB9616}"/>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7" name="Picture 5" descr="Close up of waves on the beach">
            <a:extLst>
              <a:ext uri="{FF2B5EF4-FFF2-40B4-BE49-F238E27FC236}">
                <a16:creationId xmlns:a16="http://schemas.microsoft.com/office/drawing/2014/main" id="{56865DB4-858E-6148-F23F-65FBA658AED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F57A5C4-3428-A3AF-1A7A-39AA0A4839A9}"/>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81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8231-C440-8C76-63FA-0DA89614A21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569F75E-FC90-C6FB-F32F-D21E22768C36}"/>
              </a:ext>
            </a:extLst>
          </p:cNvPr>
          <p:cNvSpPr>
            <a:spLocks noGrp="1"/>
          </p:cNvSpPr>
          <p:nvPr>
            <p:ph sz="half" idx="1"/>
          </p:nvPr>
        </p:nvSpPr>
        <p:spPr>
          <a:xfrm>
            <a:off x="603682" y="1825625"/>
            <a:ext cx="5416118" cy="435133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3B17F9-34CE-F1BB-4E30-D03F858BCA9F}"/>
              </a:ext>
            </a:extLst>
          </p:cNvPr>
          <p:cNvSpPr>
            <a:spLocks noGrp="1"/>
          </p:cNvSpPr>
          <p:nvPr>
            <p:ph sz="half" idx="2"/>
          </p:nvPr>
        </p:nvSpPr>
        <p:spPr>
          <a:xfrm>
            <a:off x="6172200" y="1825625"/>
            <a:ext cx="5416118" cy="435133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AF139-001C-31B9-325A-3005D4DDC767}"/>
              </a:ext>
            </a:extLst>
          </p:cNvPr>
          <p:cNvSpPr>
            <a:spLocks noGrp="1"/>
          </p:cNvSpPr>
          <p:nvPr>
            <p:ph type="dt" sz="half" idx="10"/>
          </p:nvPr>
        </p:nvSpPr>
        <p:spPr/>
        <p:txBody>
          <a:bodyPr/>
          <a:lstStyle/>
          <a:p>
            <a:fld id="{FAD27F33-7E3E-4331-8B58-6B928E70D418}" type="datetime1">
              <a:rPr lang="en-US" smtClean="0"/>
              <a:t>7/22/2025</a:t>
            </a:fld>
            <a:endParaRPr lang="en-US"/>
          </a:p>
        </p:txBody>
      </p:sp>
      <p:sp>
        <p:nvSpPr>
          <p:cNvPr id="6" name="Footer Placeholder 5">
            <a:extLst>
              <a:ext uri="{FF2B5EF4-FFF2-40B4-BE49-F238E27FC236}">
                <a16:creationId xmlns:a16="http://schemas.microsoft.com/office/drawing/2014/main" id="{DD7CAD24-89FC-31D4-E279-481EFB9F8D23}"/>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229091C9-2D65-299C-B199-A205B8A97F21}"/>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8" name="Straight Connector 7">
            <a:extLst>
              <a:ext uri="{FF2B5EF4-FFF2-40B4-BE49-F238E27FC236}">
                <a16:creationId xmlns:a16="http://schemas.microsoft.com/office/drawing/2014/main" id="{6ACE017E-58A6-13AC-8156-A4AC84F8A803}"/>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F85983C-35FB-6682-A9C1-975D89187889}"/>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10" name="Picture 5" descr="Close up of waves on the beach">
            <a:extLst>
              <a:ext uri="{FF2B5EF4-FFF2-40B4-BE49-F238E27FC236}">
                <a16:creationId xmlns:a16="http://schemas.microsoft.com/office/drawing/2014/main" id="{79F1560E-F474-F78C-AB3A-93AF6BEEDA7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34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7CBE-8DD5-D5FE-9B2F-BEDB6B0E3907}"/>
              </a:ext>
            </a:extLst>
          </p:cNvPr>
          <p:cNvSpPr>
            <a:spLocks noGrp="1"/>
          </p:cNvSpPr>
          <p:nvPr>
            <p:ph type="title"/>
          </p:nvPr>
        </p:nvSpPr>
        <p:spPr>
          <a:xfrm>
            <a:off x="612560" y="365125"/>
            <a:ext cx="8229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019491-5F30-739B-AF89-482670D0A517}"/>
              </a:ext>
            </a:extLst>
          </p:cNvPr>
          <p:cNvSpPr>
            <a:spLocks noGrp="1"/>
          </p:cNvSpPr>
          <p:nvPr>
            <p:ph type="body" idx="1"/>
          </p:nvPr>
        </p:nvSpPr>
        <p:spPr>
          <a:xfrm>
            <a:off x="612560" y="1681163"/>
            <a:ext cx="5385015" cy="823912"/>
          </a:xfrm>
        </p:spPr>
        <p:txBody>
          <a:bodyPr anchor="b"/>
          <a:lstStyle>
            <a:lvl1pPr marL="0" indent="0">
              <a:buNone/>
              <a:defRPr sz="2400" b="1">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6D790B-D408-4B76-5D80-7628B2B110F9}"/>
              </a:ext>
            </a:extLst>
          </p:cNvPr>
          <p:cNvSpPr>
            <a:spLocks noGrp="1"/>
          </p:cNvSpPr>
          <p:nvPr>
            <p:ph sz="half" idx="2"/>
          </p:nvPr>
        </p:nvSpPr>
        <p:spPr>
          <a:xfrm>
            <a:off x="612560" y="2505075"/>
            <a:ext cx="5385015" cy="368458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26A705-50D0-5A3F-A0CB-C13DEB24D8EC}"/>
              </a:ext>
            </a:extLst>
          </p:cNvPr>
          <p:cNvSpPr>
            <a:spLocks noGrp="1"/>
          </p:cNvSpPr>
          <p:nvPr>
            <p:ph type="body" sz="quarter" idx="3"/>
          </p:nvPr>
        </p:nvSpPr>
        <p:spPr>
          <a:xfrm>
            <a:off x="6172200" y="1681163"/>
            <a:ext cx="5407240" cy="823912"/>
          </a:xfrm>
        </p:spPr>
        <p:txBody>
          <a:bodyPr anchor="b"/>
          <a:lstStyle>
            <a:lvl1pPr marL="0" indent="0">
              <a:buNone/>
              <a:defRPr sz="2400" b="1">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3F614-F138-EC3D-091D-892DD7F02B62}"/>
              </a:ext>
            </a:extLst>
          </p:cNvPr>
          <p:cNvSpPr>
            <a:spLocks noGrp="1"/>
          </p:cNvSpPr>
          <p:nvPr>
            <p:ph sz="quarter" idx="4"/>
          </p:nvPr>
        </p:nvSpPr>
        <p:spPr>
          <a:xfrm>
            <a:off x="6172200" y="2505075"/>
            <a:ext cx="5407240" cy="368458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57F610-8B73-0D04-A8BF-39A35F23846F}"/>
              </a:ext>
            </a:extLst>
          </p:cNvPr>
          <p:cNvSpPr>
            <a:spLocks noGrp="1"/>
          </p:cNvSpPr>
          <p:nvPr>
            <p:ph type="dt" sz="half" idx="10"/>
          </p:nvPr>
        </p:nvSpPr>
        <p:spPr/>
        <p:txBody>
          <a:bodyPr/>
          <a:lstStyle/>
          <a:p>
            <a:fld id="{80E3BDED-92FD-4166-A79B-3222E97008AE}" type="datetime1">
              <a:rPr lang="en-US" smtClean="0"/>
              <a:t>7/22/2025</a:t>
            </a:fld>
            <a:endParaRPr lang="en-US"/>
          </a:p>
        </p:txBody>
      </p:sp>
      <p:sp>
        <p:nvSpPr>
          <p:cNvPr id="8" name="Footer Placeholder 7">
            <a:extLst>
              <a:ext uri="{FF2B5EF4-FFF2-40B4-BE49-F238E27FC236}">
                <a16:creationId xmlns:a16="http://schemas.microsoft.com/office/drawing/2014/main" id="{DC2695DE-A3BE-A1E1-FEE3-4FB569379688}"/>
              </a:ext>
            </a:extLst>
          </p:cNvPr>
          <p:cNvSpPr>
            <a:spLocks noGrp="1"/>
          </p:cNvSpPr>
          <p:nvPr>
            <p:ph type="ftr" sz="quarter" idx="11"/>
          </p:nvPr>
        </p:nvSpPr>
        <p:spPr/>
        <p:txBody>
          <a:bodyPr/>
          <a:lstStyle/>
          <a:p>
            <a:r>
              <a:rPr lang="en-US"/>
              <a:t>Valentin Guigon - 2025</a:t>
            </a:r>
          </a:p>
        </p:txBody>
      </p:sp>
      <p:sp>
        <p:nvSpPr>
          <p:cNvPr id="9" name="Slide Number Placeholder 8">
            <a:extLst>
              <a:ext uri="{FF2B5EF4-FFF2-40B4-BE49-F238E27FC236}">
                <a16:creationId xmlns:a16="http://schemas.microsoft.com/office/drawing/2014/main" id="{EDDABF22-E64E-6E8A-0128-4C1EDBA6BF01}"/>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10" name="Straight Connector 9">
            <a:extLst>
              <a:ext uri="{FF2B5EF4-FFF2-40B4-BE49-F238E27FC236}">
                <a16:creationId xmlns:a16="http://schemas.microsoft.com/office/drawing/2014/main" id="{64BD3554-33F1-D556-6134-113D88AD0541}"/>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66FA6E-3E45-5FF6-48F3-3BE7155B3E41}"/>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12" name="Picture 5" descr="Close up of waves on the beach">
            <a:extLst>
              <a:ext uri="{FF2B5EF4-FFF2-40B4-BE49-F238E27FC236}">
                <a16:creationId xmlns:a16="http://schemas.microsoft.com/office/drawing/2014/main" id="{9911C13C-BE97-6CAA-D3D1-3657CBEE0CA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5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6985-6411-4C68-3283-98DA4F1E5BB0}"/>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8EE48E-2FE6-C718-F269-C50C52167E92}"/>
              </a:ext>
            </a:extLst>
          </p:cNvPr>
          <p:cNvSpPr>
            <a:spLocks noGrp="1"/>
          </p:cNvSpPr>
          <p:nvPr>
            <p:ph type="dt" sz="half" idx="10"/>
          </p:nvPr>
        </p:nvSpPr>
        <p:spPr/>
        <p:txBody>
          <a:bodyPr/>
          <a:lstStyle/>
          <a:p>
            <a:fld id="{3068E3DB-B55B-4A2C-8B2B-309B38905C6F}" type="datetime1">
              <a:rPr lang="en-US" smtClean="0"/>
              <a:t>7/22/2025</a:t>
            </a:fld>
            <a:endParaRPr lang="en-US"/>
          </a:p>
        </p:txBody>
      </p:sp>
      <p:sp>
        <p:nvSpPr>
          <p:cNvPr id="4" name="Footer Placeholder 3">
            <a:extLst>
              <a:ext uri="{FF2B5EF4-FFF2-40B4-BE49-F238E27FC236}">
                <a16:creationId xmlns:a16="http://schemas.microsoft.com/office/drawing/2014/main" id="{7211F488-7686-A34F-7585-5CBBFDEAD874}"/>
              </a:ext>
            </a:extLst>
          </p:cNvPr>
          <p:cNvSpPr>
            <a:spLocks noGrp="1"/>
          </p:cNvSpPr>
          <p:nvPr>
            <p:ph type="ftr" sz="quarter" idx="11"/>
          </p:nvPr>
        </p:nvSpPr>
        <p:spPr/>
        <p:txBody>
          <a:bodyPr/>
          <a:lstStyle/>
          <a:p>
            <a:r>
              <a:rPr lang="en-US"/>
              <a:t>Valentin Guigon - 2025</a:t>
            </a:r>
          </a:p>
        </p:txBody>
      </p:sp>
      <p:sp>
        <p:nvSpPr>
          <p:cNvPr id="5" name="Slide Number Placeholder 4">
            <a:extLst>
              <a:ext uri="{FF2B5EF4-FFF2-40B4-BE49-F238E27FC236}">
                <a16:creationId xmlns:a16="http://schemas.microsoft.com/office/drawing/2014/main" id="{00905FF0-C196-2F5D-3F23-FF0D3F8777B7}"/>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6" name="Straight Connector 5">
            <a:extLst>
              <a:ext uri="{FF2B5EF4-FFF2-40B4-BE49-F238E27FC236}">
                <a16:creationId xmlns:a16="http://schemas.microsoft.com/office/drawing/2014/main" id="{BF60C683-D2A9-29E9-6180-74B6AFE1496B}"/>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8E1D735-5F52-CFAB-DF8A-8474709868B3}"/>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8" name="Picture 5" descr="Close up of waves on the beach">
            <a:extLst>
              <a:ext uri="{FF2B5EF4-FFF2-40B4-BE49-F238E27FC236}">
                <a16:creationId xmlns:a16="http://schemas.microsoft.com/office/drawing/2014/main" id="{65155F53-1CEE-A376-D791-C5D5DFBBF49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5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A9E8A-2922-6EB3-3B99-27D3E17D5788}"/>
              </a:ext>
            </a:extLst>
          </p:cNvPr>
          <p:cNvSpPr>
            <a:spLocks noGrp="1"/>
          </p:cNvSpPr>
          <p:nvPr>
            <p:ph type="dt" sz="half" idx="10"/>
          </p:nvPr>
        </p:nvSpPr>
        <p:spPr/>
        <p:txBody>
          <a:bodyPr/>
          <a:lstStyle/>
          <a:p>
            <a:fld id="{1E871A25-7D2A-453D-95B9-BDFFDFD18A27}" type="datetime1">
              <a:rPr lang="en-US" smtClean="0"/>
              <a:t>7/22/2025</a:t>
            </a:fld>
            <a:endParaRPr lang="en-US"/>
          </a:p>
        </p:txBody>
      </p:sp>
      <p:sp>
        <p:nvSpPr>
          <p:cNvPr id="3" name="Footer Placeholder 2">
            <a:extLst>
              <a:ext uri="{FF2B5EF4-FFF2-40B4-BE49-F238E27FC236}">
                <a16:creationId xmlns:a16="http://schemas.microsoft.com/office/drawing/2014/main" id="{09EFF50C-8135-BB4D-8EC2-C2DE5AE7DE32}"/>
              </a:ext>
            </a:extLst>
          </p:cNvPr>
          <p:cNvSpPr>
            <a:spLocks noGrp="1"/>
          </p:cNvSpPr>
          <p:nvPr>
            <p:ph type="ftr" sz="quarter" idx="11"/>
          </p:nvPr>
        </p:nvSpPr>
        <p:spPr/>
        <p:txBody>
          <a:bodyPr/>
          <a:lstStyle/>
          <a:p>
            <a:r>
              <a:rPr lang="en-US"/>
              <a:t>Valentin Guigon - 2025</a:t>
            </a:r>
          </a:p>
        </p:txBody>
      </p:sp>
      <p:sp>
        <p:nvSpPr>
          <p:cNvPr id="4" name="Slide Number Placeholder 3">
            <a:extLst>
              <a:ext uri="{FF2B5EF4-FFF2-40B4-BE49-F238E27FC236}">
                <a16:creationId xmlns:a16="http://schemas.microsoft.com/office/drawing/2014/main" id="{9AA14D92-0967-B474-278F-0108B5852149}"/>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5" name="Straight Connector 4">
            <a:extLst>
              <a:ext uri="{FF2B5EF4-FFF2-40B4-BE49-F238E27FC236}">
                <a16:creationId xmlns:a16="http://schemas.microsoft.com/office/drawing/2014/main" id="{479D1C3C-5CAF-C8C5-E19E-69AEE570E487}"/>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Picture 5" descr="Close up of waves on the beach">
            <a:extLst>
              <a:ext uri="{FF2B5EF4-FFF2-40B4-BE49-F238E27FC236}">
                <a16:creationId xmlns:a16="http://schemas.microsoft.com/office/drawing/2014/main" id="{68BD6405-12E7-7364-FA06-68A410D070C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5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D022-E361-4A19-EA1A-FFEBF6829498}"/>
              </a:ext>
            </a:extLst>
          </p:cNvPr>
          <p:cNvSpPr>
            <a:spLocks noGrp="1"/>
          </p:cNvSpPr>
          <p:nvPr>
            <p:ph type="title"/>
          </p:nvPr>
        </p:nvSpPr>
        <p:spPr>
          <a:xfrm>
            <a:off x="594804" y="457200"/>
            <a:ext cx="4177221"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750D598-B359-C908-AEE3-1DE1B8988B29}"/>
              </a:ext>
            </a:extLst>
          </p:cNvPr>
          <p:cNvSpPr>
            <a:spLocks noGrp="1"/>
          </p:cNvSpPr>
          <p:nvPr>
            <p:ph idx="1"/>
          </p:nvPr>
        </p:nvSpPr>
        <p:spPr>
          <a:xfrm>
            <a:off x="5183188" y="987425"/>
            <a:ext cx="6414008" cy="4873625"/>
          </a:xfrm>
        </p:spPr>
        <p:txBody>
          <a:bodyPr/>
          <a:lstStyle>
            <a:lvl1pPr>
              <a:defRPr sz="3200">
                <a:latin typeface="+mn-lt"/>
                <a:ea typeface="Verdana" panose="020B0604030504040204" pitchFamily="34" charset="0"/>
              </a:defRPr>
            </a:lvl1pPr>
            <a:lvl2pPr>
              <a:defRPr sz="2800">
                <a:latin typeface="+mn-lt"/>
                <a:ea typeface="Verdana" panose="020B0604030504040204" pitchFamily="34" charset="0"/>
              </a:defRPr>
            </a:lvl2pPr>
            <a:lvl3pPr>
              <a:defRPr sz="2400">
                <a:latin typeface="+mn-lt"/>
                <a:ea typeface="Verdana" panose="020B0604030504040204" pitchFamily="34" charset="0"/>
              </a:defRPr>
            </a:lvl3pPr>
            <a:lvl4pPr>
              <a:defRPr sz="2000">
                <a:latin typeface="+mn-lt"/>
                <a:ea typeface="Verdana" panose="020B0604030504040204" pitchFamily="34" charset="0"/>
              </a:defRPr>
            </a:lvl4pPr>
            <a:lvl5pPr>
              <a:defRPr sz="2000">
                <a:latin typeface="+mn-lt"/>
                <a:ea typeface="Verdan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82D224-8535-FBBE-D80D-31BDA085D424}"/>
              </a:ext>
            </a:extLst>
          </p:cNvPr>
          <p:cNvSpPr>
            <a:spLocks noGrp="1"/>
          </p:cNvSpPr>
          <p:nvPr>
            <p:ph type="body" sz="half" idx="2"/>
          </p:nvPr>
        </p:nvSpPr>
        <p:spPr>
          <a:xfrm>
            <a:off x="594804" y="2057400"/>
            <a:ext cx="4177221" cy="3811588"/>
          </a:xfrm>
        </p:spPr>
        <p:txBody>
          <a:bodyPr/>
          <a:lstStyle>
            <a:lvl1pPr marL="0" indent="0">
              <a:buNone/>
              <a:defRPr sz="1600">
                <a:latin typeface="Verdana" panose="020B0604030504040204" pitchFamily="34" charset="0"/>
                <a:ea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49045A-6AE1-94FC-6E0D-20D8E5CC003F}"/>
              </a:ext>
            </a:extLst>
          </p:cNvPr>
          <p:cNvSpPr>
            <a:spLocks noGrp="1"/>
          </p:cNvSpPr>
          <p:nvPr>
            <p:ph type="dt" sz="half" idx="10"/>
          </p:nvPr>
        </p:nvSpPr>
        <p:spPr/>
        <p:txBody>
          <a:bodyPr/>
          <a:lstStyle/>
          <a:p>
            <a:fld id="{1F35C72A-92D4-474C-9362-BB94B5636345}" type="datetime1">
              <a:rPr lang="en-US" smtClean="0"/>
              <a:t>7/22/2025</a:t>
            </a:fld>
            <a:endParaRPr lang="en-US"/>
          </a:p>
        </p:txBody>
      </p:sp>
      <p:sp>
        <p:nvSpPr>
          <p:cNvPr id="6" name="Footer Placeholder 5">
            <a:extLst>
              <a:ext uri="{FF2B5EF4-FFF2-40B4-BE49-F238E27FC236}">
                <a16:creationId xmlns:a16="http://schemas.microsoft.com/office/drawing/2014/main" id="{63356CF6-8CC0-BB97-ADF1-378934468225}"/>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D8E38F94-50DA-B1D2-C362-73C80C7966DA}"/>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10" name="Picture 5" descr="Close up of waves on the beach">
            <a:extLst>
              <a:ext uri="{FF2B5EF4-FFF2-40B4-BE49-F238E27FC236}">
                <a16:creationId xmlns:a16="http://schemas.microsoft.com/office/drawing/2014/main" id="{EF8F3E38-15DC-4F60-3685-8E5F11525C3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891339F-C04E-15A0-9013-452B1F73418D}"/>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901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E625B3-0278-4F89-A2CD-74D4FA20EC38}"/>
              </a:ext>
            </a:extLst>
          </p:cNvPr>
          <p:cNvSpPr>
            <a:spLocks noGrp="1"/>
          </p:cNvSpPr>
          <p:nvPr>
            <p:ph type="title"/>
          </p:nvPr>
        </p:nvSpPr>
        <p:spPr>
          <a:xfrm>
            <a:off x="603682" y="1139"/>
            <a:ext cx="8229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A8890-ED9D-0CD9-5CEB-5819F332E97F}"/>
              </a:ext>
            </a:extLst>
          </p:cNvPr>
          <p:cNvSpPr>
            <a:spLocks noGrp="1"/>
          </p:cNvSpPr>
          <p:nvPr>
            <p:ph type="body" idx="1"/>
          </p:nvPr>
        </p:nvSpPr>
        <p:spPr>
          <a:xfrm>
            <a:off x="603682" y="1825625"/>
            <a:ext cx="107501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B6EE90A-FFD8-7FD8-9046-AF7387BC3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EAF817-E7D4-4952-954E-B50EECBE96C8}" type="datetime1">
              <a:rPr lang="en-US" smtClean="0"/>
              <a:t>7/22/2025</a:t>
            </a:fld>
            <a:endParaRPr lang="en-US"/>
          </a:p>
        </p:txBody>
      </p:sp>
      <p:sp>
        <p:nvSpPr>
          <p:cNvPr id="5" name="Footer Placeholder 4">
            <a:extLst>
              <a:ext uri="{FF2B5EF4-FFF2-40B4-BE49-F238E27FC236}">
                <a16:creationId xmlns:a16="http://schemas.microsoft.com/office/drawing/2014/main" id="{61DA4D20-CC4F-9B33-0C61-9B04CC66ADE7}"/>
              </a:ext>
            </a:extLst>
          </p:cNvPr>
          <p:cNvSpPr>
            <a:spLocks noGrp="1"/>
          </p:cNvSpPr>
          <p:nvPr>
            <p:ph type="ftr" sz="quarter" idx="3"/>
          </p:nvPr>
        </p:nvSpPr>
        <p:spPr>
          <a:xfrm>
            <a:off x="9982200" y="136525"/>
            <a:ext cx="1725967" cy="365125"/>
          </a:xfrm>
          <a:prstGeom prst="rect">
            <a:avLst/>
          </a:prstGeom>
        </p:spPr>
        <p:txBody>
          <a:bodyPr vert="horz" lIns="91440" tIns="45720" rIns="91440" bIns="45720" rtlCol="0" anchor="ctr"/>
          <a:lstStyle>
            <a:lvl1pPr algn="ctr">
              <a:defRPr sz="1200">
                <a:solidFill>
                  <a:schemeClr val="bg2">
                    <a:lumMod val="90000"/>
                  </a:schemeClr>
                </a:solidFill>
              </a:defRPr>
            </a:lvl1pPr>
          </a:lstStyle>
          <a:p>
            <a:r>
              <a:rPr lang="en-US"/>
              <a:t>Valentin Guigon - 2025</a:t>
            </a:r>
            <a:endParaRPr lang="en-US" dirty="0"/>
          </a:p>
        </p:txBody>
      </p:sp>
      <p:sp>
        <p:nvSpPr>
          <p:cNvPr id="6" name="Slide Number Placeholder 5">
            <a:extLst>
              <a:ext uri="{FF2B5EF4-FFF2-40B4-BE49-F238E27FC236}">
                <a16:creationId xmlns:a16="http://schemas.microsoft.com/office/drawing/2014/main" id="{47D7C6B2-0985-5D59-B9DB-B12FB8FEC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5E6910-D586-4B1A-BC87-A1DD68C0FBEB}" type="slidenum">
              <a:rPr lang="en-US" smtClean="0"/>
              <a:t>‹#›</a:t>
            </a:fld>
            <a:endParaRPr lang="en-US"/>
          </a:p>
        </p:txBody>
      </p:sp>
    </p:spTree>
    <p:extLst>
      <p:ext uri="{BB962C8B-B14F-4D97-AF65-F5344CB8AC3E}">
        <p14:creationId xmlns:p14="http://schemas.microsoft.com/office/powerpoint/2010/main" val="196161185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3600" kern="1200">
          <a:solidFill>
            <a:schemeClr val="tx1"/>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3.xml"/><Relationship Id="rId6" Type="http://schemas.openxmlformats.org/officeDocument/2006/relationships/image" Target="../media/image37.tmp"/><Relationship Id="rId5" Type="http://schemas.openxmlformats.org/officeDocument/2006/relationships/image" Target="../media/image36.tmp"/><Relationship Id="rId4" Type="http://schemas.openxmlformats.org/officeDocument/2006/relationships/image" Target="../media/image35.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jpg"/><Relationship Id="rId7" Type="http://schemas.openxmlformats.org/officeDocument/2006/relationships/image" Target="../media/image15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1.tmp"/><Relationship Id="rId5" Type="http://schemas.openxmlformats.org/officeDocument/2006/relationships/image" Target="../media/image40.tmp"/><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hyperlink" Target="https://www.nytimes.com/topic/subject/homeowners-insurance" TargetMode="External"/><Relationship Id="rId3" Type="http://schemas.openxmlformats.org/officeDocument/2006/relationships/image" Target="../media/image43.tmp"/><Relationship Id="rId7" Type="http://schemas.openxmlformats.org/officeDocument/2006/relationships/image" Target="../media/image47.tmp"/><Relationship Id="rId2" Type="http://schemas.openxmlformats.org/officeDocument/2006/relationships/image" Target="../media/image38.jpg"/><Relationship Id="rId1" Type="http://schemas.openxmlformats.org/officeDocument/2006/relationships/slideLayout" Target="../slideLayouts/slideLayout3.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15.xml.rels><?xml version="1.0" encoding="UTF-8" standalone="yes"?>
<Relationships xmlns="http://schemas.openxmlformats.org/package/2006/relationships"><Relationship Id="rId3" Type="http://schemas.openxmlformats.org/officeDocument/2006/relationships/image" Target="../media/image49.tmp"/><Relationship Id="rId7" Type="http://schemas.openxmlformats.org/officeDocument/2006/relationships/hyperlink" Target="https://www.coursera.org/learn/financial-markets-global/home/welcome" TargetMode="External"/><Relationship Id="rId2" Type="http://schemas.openxmlformats.org/officeDocument/2006/relationships/image" Target="../media/image48.tmp"/><Relationship Id="rId1" Type="http://schemas.openxmlformats.org/officeDocument/2006/relationships/slideLayout" Target="../slideLayouts/slideLayout3.xml"/><Relationship Id="rId6" Type="http://schemas.openxmlformats.org/officeDocument/2006/relationships/image" Target="../media/image52.tmp"/><Relationship Id="rId5" Type="http://schemas.openxmlformats.org/officeDocument/2006/relationships/image" Target="../media/image51.tmp"/><Relationship Id="rId4" Type="http://schemas.openxmlformats.org/officeDocument/2006/relationships/image" Target="../media/image50.tmp"/></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8.tmp"/><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www.coursera.org/learn/financial-markets-global/home/welcome" TargetMode="External"/><Relationship Id="rId5" Type="http://schemas.openxmlformats.org/officeDocument/2006/relationships/image" Target="../media/image60.tmp"/><Relationship Id="rId4" Type="http://schemas.openxmlformats.org/officeDocument/2006/relationships/image" Target="../media/image59.tmp"/></Relationships>
</file>

<file path=ppt/slides/_rels/slide18.xml.rels><?xml version="1.0" encoding="UTF-8" standalone="yes"?>
<Relationships xmlns="http://schemas.openxmlformats.org/package/2006/relationships"><Relationship Id="rId3" Type="http://schemas.openxmlformats.org/officeDocument/2006/relationships/hyperlink" Target="https://www.coursera.org/learn/financial-markets-global/home/welcome" TargetMode="External"/><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56.png"/><Relationship Id="rId4" Type="http://schemas.openxmlformats.org/officeDocument/2006/relationships/image" Target="../media/image52.tm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6.tmp"/><Relationship Id="rId4" Type="http://schemas.openxmlformats.org/officeDocument/2006/relationships/image" Target="../media/image65.tmp"/></Relationships>
</file>

<file path=ppt/slides/_rels/slide21.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8.tmp"/><Relationship Id="rId7" Type="http://schemas.openxmlformats.org/officeDocument/2006/relationships/image" Target="../media/image72.tmp"/><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1.tmp"/><Relationship Id="rId5" Type="http://schemas.openxmlformats.org/officeDocument/2006/relationships/image" Target="../media/image70.tmp"/><Relationship Id="rId4" Type="http://schemas.openxmlformats.org/officeDocument/2006/relationships/image" Target="../media/image69.tm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75.gif"/><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78.emf"/><Relationship Id="rId4" Type="http://schemas.openxmlformats.org/officeDocument/2006/relationships/image" Target="../media/image77.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tmp"/><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33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tm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22.tmp"/></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2457-CAEC-8F04-90CC-601D72FE1F02}"/>
              </a:ext>
            </a:extLst>
          </p:cNvPr>
          <p:cNvSpPr>
            <a:spLocks noGrp="1"/>
          </p:cNvSpPr>
          <p:nvPr>
            <p:ph type="ctrTitle"/>
          </p:nvPr>
        </p:nvSpPr>
        <p:spPr/>
        <p:txBody>
          <a:bodyPr>
            <a:normAutofit fontScale="90000"/>
          </a:bodyPr>
          <a:lstStyle/>
          <a:p>
            <a:r>
              <a:rPr lang="fr-FR" dirty="0"/>
              <a:t>Informations</a:t>
            </a:r>
            <a:br>
              <a:rPr lang="fr-FR" dirty="0"/>
            </a:br>
            <a:r>
              <a:rPr lang="fr-FR" dirty="0"/>
              <a:t>Croyances</a:t>
            </a:r>
            <a:br>
              <a:rPr lang="fr-FR" dirty="0"/>
            </a:br>
            <a:r>
              <a:rPr lang="fr-FR" dirty="0"/>
              <a:t>Prédictions</a:t>
            </a:r>
            <a:endParaRPr lang="en-US" dirty="0"/>
          </a:p>
        </p:txBody>
      </p:sp>
      <p:sp>
        <p:nvSpPr>
          <p:cNvPr id="3" name="Subtitle 2">
            <a:extLst>
              <a:ext uri="{FF2B5EF4-FFF2-40B4-BE49-F238E27FC236}">
                <a16:creationId xmlns:a16="http://schemas.microsoft.com/office/drawing/2014/main" id="{73645D94-4E49-C539-F9DE-3EB0DCA5E488}"/>
              </a:ext>
            </a:extLst>
          </p:cNvPr>
          <p:cNvSpPr>
            <a:spLocks noGrp="1"/>
          </p:cNvSpPr>
          <p:nvPr>
            <p:ph type="subTitle" idx="1"/>
          </p:nvPr>
        </p:nvSpPr>
        <p:spPr/>
        <p:txBody>
          <a:bodyPr/>
          <a:lstStyle/>
          <a:p>
            <a:r>
              <a:rPr lang="fr-FR" dirty="0"/>
              <a:t>Ecole d’été </a:t>
            </a:r>
            <a:r>
              <a:rPr lang="fr-FR" i="1" dirty="0"/>
              <a:t>Ecole douteuse </a:t>
            </a:r>
            <a:r>
              <a:rPr lang="fr-FR" dirty="0"/>
              <a:t>– 14-18 Juillet 2025</a:t>
            </a:r>
          </a:p>
          <a:p>
            <a:r>
              <a:rPr lang="fr-FR" dirty="0"/>
              <a:t>-</a:t>
            </a:r>
          </a:p>
          <a:p>
            <a:r>
              <a:rPr lang="fr-FR" dirty="0"/>
              <a:t>Valentin Guigon</a:t>
            </a:r>
            <a:endParaRPr lang="en-US" dirty="0"/>
          </a:p>
        </p:txBody>
      </p:sp>
      <p:sp>
        <p:nvSpPr>
          <p:cNvPr id="4" name="Slide Number Placeholder 3">
            <a:extLst>
              <a:ext uri="{FF2B5EF4-FFF2-40B4-BE49-F238E27FC236}">
                <a16:creationId xmlns:a16="http://schemas.microsoft.com/office/drawing/2014/main" id="{C307D355-BBB6-0372-13EC-DF625F584F9B}"/>
              </a:ext>
            </a:extLst>
          </p:cNvPr>
          <p:cNvSpPr>
            <a:spLocks noGrp="1"/>
          </p:cNvSpPr>
          <p:nvPr>
            <p:ph type="sldNum" sz="quarter" idx="12"/>
          </p:nvPr>
        </p:nvSpPr>
        <p:spPr/>
        <p:txBody>
          <a:bodyPr/>
          <a:lstStyle/>
          <a:p>
            <a:fld id="{F95E6910-D586-4B1A-BC87-A1DD68C0FBEB}" type="slidenum">
              <a:rPr lang="en-US" smtClean="0"/>
              <a:t>1</a:t>
            </a:fld>
            <a:endParaRPr lang="en-US"/>
          </a:p>
        </p:txBody>
      </p:sp>
      <p:pic>
        <p:nvPicPr>
          <p:cNvPr id="5" name="Picture 2">
            <a:extLst>
              <a:ext uri="{FF2B5EF4-FFF2-40B4-BE49-F238E27FC236}">
                <a16:creationId xmlns:a16="http://schemas.microsoft.com/office/drawing/2014/main" id="{8B37F809-1214-3696-AAF0-0A307571C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798" y="2579921"/>
            <a:ext cx="1495001" cy="1337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me">
            <a:extLst>
              <a:ext uri="{FF2B5EF4-FFF2-40B4-BE49-F238E27FC236}">
                <a16:creationId xmlns:a16="http://schemas.microsoft.com/office/drawing/2014/main" id="{F1ADB811-4FDB-A795-F303-695B6C250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864" y="1839676"/>
            <a:ext cx="2702559" cy="64583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219B792-D2A1-A5AB-8090-E26400797A5A}"/>
              </a:ext>
            </a:extLst>
          </p:cNvPr>
          <p:cNvGrpSpPr>
            <a:grpSpLocks noChangeAspect="1"/>
          </p:cNvGrpSpPr>
          <p:nvPr/>
        </p:nvGrpSpPr>
        <p:grpSpPr>
          <a:xfrm>
            <a:off x="10191509" y="4185802"/>
            <a:ext cx="1885949" cy="470254"/>
            <a:chOff x="9994138" y="4921109"/>
            <a:chExt cx="3136116" cy="781978"/>
          </a:xfrm>
        </p:grpSpPr>
        <p:sp>
          <p:nvSpPr>
            <p:cNvPr id="10" name="Rectangle 9">
              <a:extLst>
                <a:ext uri="{FF2B5EF4-FFF2-40B4-BE49-F238E27FC236}">
                  <a16:creationId xmlns:a16="http://schemas.microsoft.com/office/drawing/2014/main" id="{5D93D9C1-CC19-76F5-D9E4-4EA46AFFF9E5}"/>
                </a:ext>
              </a:extLst>
            </p:cNvPr>
            <p:cNvSpPr/>
            <p:nvPr/>
          </p:nvSpPr>
          <p:spPr>
            <a:xfrm>
              <a:off x="9994138" y="4921109"/>
              <a:ext cx="3136116" cy="78197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10" descr="College of Behavorial &amp; Social Sciences">
              <a:extLst>
                <a:ext uri="{FF2B5EF4-FFF2-40B4-BE49-F238E27FC236}">
                  <a16:creationId xmlns:a16="http://schemas.microsoft.com/office/drawing/2014/main" id="{DCF4A9A0-1A44-C460-A9D5-555D3F44B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0533" y="5005934"/>
              <a:ext cx="3000126" cy="61233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A logo with a black background&#10;&#10;AI-generated content may be incorrect.">
            <a:extLst>
              <a:ext uri="{FF2B5EF4-FFF2-40B4-BE49-F238E27FC236}">
                <a16:creationId xmlns:a16="http://schemas.microsoft.com/office/drawing/2014/main" id="{FE5FEBE4-A7F6-C17B-5083-8622045CB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3057" y="2854977"/>
            <a:ext cx="967451" cy="967451"/>
          </a:xfrm>
          <a:prstGeom prst="rect">
            <a:avLst/>
          </a:prstGeom>
        </p:spPr>
      </p:pic>
    </p:spTree>
    <p:extLst>
      <p:ext uri="{BB962C8B-B14F-4D97-AF65-F5344CB8AC3E}">
        <p14:creationId xmlns:p14="http://schemas.microsoft.com/office/powerpoint/2010/main" val="1339700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40AF-31CC-7B44-F24E-B5AC7801805E}"/>
              </a:ext>
            </a:extLst>
          </p:cNvPr>
          <p:cNvSpPr>
            <a:spLocks noGrp="1"/>
          </p:cNvSpPr>
          <p:nvPr>
            <p:ph type="title"/>
          </p:nvPr>
        </p:nvSpPr>
        <p:spPr/>
        <p:txBody>
          <a:bodyPr/>
          <a:lstStyle/>
          <a:p>
            <a:r>
              <a:rPr lang="fr-FR" dirty="0"/>
              <a:t>Performances des marchés de prédiction</a:t>
            </a:r>
            <a:endParaRPr lang="en-US" dirty="0"/>
          </a:p>
        </p:txBody>
      </p:sp>
      <p:sp>
        <p:nvSpPr>
          <p:cNvPr id="4" name="Slide Number Placeholder 3">
            <a:extLst>
              <a:ext uri="{FF2B5EF4-FFF2-40B4-BE49-F238E27FC236}">
                <a16:creationId xmlns:a16="http://schemas.microsoft.com/office/drawing/2014/main" id="{637759EF-0C71-CE17-8214-0626A5CED455}"/>
              </a:ext>
            </a:extLst>
          </p:cNvPr>
          <p:cNvSpPr>
            <a:spLocks noGrp="1"/>
          </p:cNvSpPr>
          <p:nvPr>
            <p:ph type="sldNum" sz="quarter" idx="12"/>
          </p:nvPr>
        </p:nvSpPr>
        <p:spPr/>
        <p:txBody>
          <a:bodyPr/>
          <a:lstStyle/>
          <a:p>
            <a:fld id="{F95E6910-D586-4B1A-BC87-A1DD68C0FBEB}" type="slidenum">
              <a:rPr lang="en-US" smtClean="0"/>
              <a:t>10</a:t>
            </a:fld>
            <a:endParaRPr lang="en-US"/>
          </a:p>
        </p:txBody>
      </p:sp>
      <p:pic>
        <p:nvPicPr>
          <p:cNvPr id="9" name="Picture 8" descr="A graph of a graph with dots&#10;&#10;AI-generated content may be incorrect.">
            <a:extLst>
              <a:ext uri="{FF2B5EF4-FFF2-40B4-BE49-F238E27FC236}">
                <a16:creationId xmlns:a16="http://schemas.microsoft.com/office/drawing/2014/main" id="{E0161989-8A92-36D8-27E1-39681F6B9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874" y="688241"/>
            <a:ext cx="6086108" cy="3566007"/>
          </a:xfrm>
          <a:prstGeom prst="rect">
            <a:avLst/>
          </a:prstGeom>
        </p:spPr>
      </p:pic>
      <p:pic>
        <p:nvPicPr>
          <p:cNvPr id="12" name="Picture 11" descr="A graph of different colored bars&#10;&#10;AI-generated content may be incorrect.">
            <a:extLst>
              <a:ext uri="{FF2B5EF4-FFF2-40B4-BE49-F238E27FC236}">
                <a16:creationId xmlns:a16="http://schemas.microsoft.com/office/drawing/2014/main" id="{E002BC1F-BBE1-F2A6-6BBA-B3D28035D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653" y="4507288"/>
            <a:ext cx="7599290" cy="1662471"/>
          </a:xfrm>
          <a:prstGeom prst="rect">
            <a:avLst/>
          </a:prstGeom>
        </p:spPr>
      </p:pic>
      <p:pic>
        <p:nvPicPr>
          <p:cNvPr id="13" name="Content Placeholder 5" descr="A screenshot of a computer&#10;&#10;AI-generated content may be incorrect.">
            <a:extLst>
              <a:ext uri="{FF2B5EF4-FFF2-40B4-BE49-F238E27FC236}">
                <a16:creationId xmlns:a16="http://schemas.microsoft.com/office/drawing/2014/main" id="{DAB77C89-0398-45AA-AA05-9B438EEF75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9365" y="3809101"/>
            <a:ext cx="2842385" cy="2547249"/>
          </a:xfrm>
        </p:spPr>
      </p:pic>
      <p:grpSp>
        <p:nvGrpSpPr>
          <p:cNvPr id="15" name="Group 14">
            <a:extLst>
              <a:ext uri="{FF2B5EF4-FFF2-40B4-BE49-F238E27FC236}">
                <a16:creationId xmlns:a16="http://schemas.microsoft.com/office/drawing/2014/main" id="{A0415512-BBE9-3CBD-FAFA-49D6DE2029EC}"/>
              </a:ext>
            </a:extLst>
          </p:cNvPr>
          <p:cNvGrpSpPr>
            <a:grpSpLocks noChangeAspect="1"/>
          </p:cNvGrpSpPr>
          <p:nvPr/>
        </p:nvGrpSpPr>
        <p:grpSpPr>
          <a:xfrm>
            <a:off x="373617" y="1374311"/>
            <a:ext cx="5576265" cy="2308270"/>
            <a:chOff x="6334541" y="1087413"/>
            <a:chExt cx="3670519" cy="1519395"/>
          </a:xfrm>
        </p:grpSpPr>
        <p:pic>
          <p:nvPicPr>
            <p:cNvPr id="11" name="Picture 10" descr="A screenshot of a computer program&#10;&#10;AI-generated content may be incorrect.">
              <a:extLst>
                <a:ext uri="{FF2B5EF4-FFF2-40B4-BE49-F238E27FC236}">
                  <a16:creationId xmlns:a16="http://schemas.microsoft.com/office/drawing/2014/main" id="{90CB7CCE-1134-9471-3CF7-0AB42427CD5C}"/>
                </a:ext>
              </a:extLst>
            </p:cNvPr>
            <p:cNvPicPr>
              <a:picLocks noChangeAspect="1"/>
            </p:cNvPicPr>
            <p:nvPr/>
          </p:nvPicPr>
          <p:blipFill>
            <a:blip r:embed="rId5">
              <a:extLst>
                <a:ext uri="{28A0092B-C50C-407E-A947-70E740481C1C}">
                  <a14:useLocalDpi xmlns:a14="http://schemas.microsoft.com/office/drawing/2010/main" val="0"/>
                </a:ext>
              </a:extLst>
            </a:blip>
            <a:srcRect r="33098"/>
            <a:stretch>
              <a:fillRect/>
            </a:stretch>
          </p:blipFill>
          <p:spPr>
            <a:xfrm>
              <a:off x="6334541" y="1087413"/>
              <a:ext cx="3670519" cy="760146"/>
            </a:xfrm>
            <a:prstGeom prst="rect">
              <a:avLst/>
            </a:prstGeom>
          </p:spPr>
        </p:pic>
        <p:pic>
          <p:nvPicPr>
            <p:cNvPr id="14" name="Picture 13" descr="A screenshot of a computer program&#10;&#10;AI-generated content may be incorrect.">
              <a:extLst>
                <a:ext uri="{FF2B5EF4-FFF2-40B4-BE49-F238E27FC236}">
                  <a16:creationId xmlns:a16="http://schemas.microsoft.com/office/drawing/2014/main" id="{889ED66E-CEE5-B7C0-EC80-4A7651CC1388}"/>
                </a:ext>
              </a:extLst>
            </p:cNvPr>
            <p:cNvPicPr>
              <a:picLocks noChangeAspect="1"/>
            </p:cNvPicPr>
            <p:nvPr/>
          </p:nvPicPr>
          <p:blipFill>
            <a:blip r:embed="rId5">
              <a:extLst>
                <a:ext uri="{28A0092B-C50C-407E-A947-70E740481C1C}">
                  <a14:useLocalDpi xmlns:a14="http://schemas.microsoft.com/office/drawing/2010/main" val="0"/>
                </a:ext>
              </a:extLst>
            </a:blip>
            <a:srcRect l="67007"/>
            <a:stretch>
              <a:fillRect/>
            </a:stretch>
          </p:blipFill>
          <p:spPr>
            <a:xfrm>
              <a:off x="8169800" y="1846662"/>
              <a:ext cx="1810107" cy="760146"/>
            </a:xfrm>
            <a:prstGeom prst="rect">
              <a:avLst/>
            </a:prstGeom>
          </p:spPr>
        </p:pic>
      </p:grpSp>
      <p:sp>
        <p:nvSpPr>
          <p:cNvPr id="3" name="Footer Placeholder 2">
            <a:extLst>
              <a:ext uri="{FF2B5EF4-FFF2-40B4-BE49-F238E27FC236}">
                <a16:creationId xmlns:a16="http://schemas.microsoft.com/office/drawing/2014/main" id="{8F416364-2A86-FFE1-38BC-EACAE4CE726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73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F76B2-3D25-CCD6-4B94-24B7C05A1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D99982-790A-C49A-D360-97C3604A40E0}"/>
              </a:ext>
            </a:extLst>
          </p:cNvPr>
          <p:cNvSpPr>
            <a:spLocks noGrp="1"/>
          </p:cNvSpPr>
          <p:nvPr>
            <p:ph type="title"/>
          </p:nvPr>
        </p:nvSpPr>
        <p:spPr/>
        <p:txBody>
          <a:bodyPr>
            <a:noAutofit/>
          </a:bodyPr>
          <a:lstStyle/>
          <a:p>
            <a:r>
              <a:rPr lang="fr-FR" sz="3200" dirty="0"/>
              <a:t>Marchés de prédiction comme méthode d’estimation</a:t>
            </a:r>
            <a:endParaRPr lang="en-US" sz="3200" dirty="0"/>
          </a:p>
        </p:txBody>
      </p:sp>
      <p:pic>
        <p:nvPicPr>
          <p:cNvPr id="9" name="Picture 8" descr="A screenshot of a website&#10;&#10;AI-generated content may be incorrect.">
            <a:extLst>
              <a:ext uri="{FF2B5EF4-FFF2-40B4-BE49-F238E27FC236}">
                <a16:creationId xmlns:a16="http://schemas.microsoft.com/office/drawing/2014/main" id="{18E4DAEC-E4DA-6652-95C5-016F74E20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02" y="1335580"/>
            <a:ext cx="4572000" cy="1631324"/>
          </a:xfrm>
          <a:prstGeom prst="rect">
            <a:avLst/>
          </a:prstGeom>
        </p:spPr>
      </p:pic>
      <p:pic>
        <p:nvPicPr>
          <p:cNvPr id="14" name="Picture 13" descr="A screenshot of a web page&#10;&#10;AI-generated content may be incorrect.">
            <a:extLst>
              <a:ext uri="{FF2B5EF4-FFF2-40B4-BE49-F238E27FC236}">
                <a16:creationId xmlns:a16="http://schemas.microsoft.com/office/drawing/2014/main" id="{095B11B0-889D-BC8E-B248-350BDF140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591" y="1404480"/>
            <a:ext cx="4572000" cy="2205540"/>
          </a:xfrm>
          <a:prstGeom prst="rect">
            <a:avLst/>
          </a:prstGeom>
        </p:spPr>
      </p:pic>
      <p:pic>
        <p:nvPicPr>
          <p:cNvPr id="16" name="Picture 15" descr="A screenshot of a website&#10;&#10;AI-generated content may be incorrect.">
            <a:extLst>
              <a:ext uri="{FF2B5EF4-FFF2-40B4-BE49-F238E27FC236}">
                <a16:creationId xmlns:a16="http://schemas.microsoft.com/office/drawing/2014/main" id="{D624347F-1B56-23C5-4C26-8698BDC06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094" y="4030391"/>
            <a:ext cx="4572000" cy="2216437"/>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1718341D-D740-7C95-EC53-8337A29219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810" y="2910043"/>
            <a:ext cx="4572000" cy="1399953"/>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254139F9-44B9-F105-482B-0AA964CD8E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3452" y="4381862"/>
            <a:ext cx="4572000" cy="2281115"/>
          </a:xfrm>
          <a:prstGeom prst="rect">
            <a:avLst/>
          </a:prstGeom>
        </p:spPr>
      </p:pic>
      <p:sp>
        <p:nvSpPr>
          <p:cNvPr id="21" name="Slide Number Placeholder 3">
            <a:extLst>
              <a:ext uri="{FF2B5EF4-FFF2-40B4-BE49-F238E27FC236}">
                <a16:creationId xmlns:a16="http://schemas.microsoft.com/office/drawing/2014/main" id="{4875EC8F-5F4D-9FD1-7918-567E4DB2B536}"/>
              </a:ext>
            </a:extLst>
          </p:cNvPr>
          <p:cNvSpPr>
            <a:spLocks noGrp="1"/>
          </p:cNvSpPr>
          <p:nvPr>
            <p:ph type="sldNum" sz="quarter" idx="12"/>
          </p:nvPr>
        </p:nvSpPr>
        <p:spPr>
          <a:xfrm>
            <a:off x="8610600" y="6356350"/>
            <a:ext cx="2743200" cy="365125"/>
          </a:xfrm>
        </p:spPr>
        <p:txBody>
          <a:bodyPr/>
          <a:lstStyle/>
          <a:p>
            <a:fld id="{F95E6910-D586-4B1A-BC87-A1DD68C0FBEB}" type="slidenum">
              <a:rPr lang="en-US" smtClean="0"/>
              <a:t>11</a:t>
            </a:fld>
            <a:endParaRPr lang="en-US"/>
          </a:p>
        </p:txBody>
      </p:sp>
      <p:sp>
        <p:nvSpPr>
          <p:cNvPr id="3" name="Footer Placeholder 2">
            <a:extLst>
              <a:ext uri="{FF2B5EF4-FFF2-40B4-BE49-F238E27FC236}">
                <a16:creationId xmlns:a16="http://schemas.microsoft.com/office/drawing/2014/main" id="{5923F2BF-361F-CC84-7859-0581683F401C}"/>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460787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811CE-D547-7CBD-DA3A-0281DEAB9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321727-EB81-BC57-256C-5EC3C68B728F}"/>
              </a:ext>
            </a:extLst>
          </p:cNvPr>
          <p:cNvSpPr>
            <a:spLocks noGrp="1"/>
          </p:cNvSpPr>
          <p:nvPr>
            <p:ph type="title"/>
          </p:nvPr>
        </p:nvSpPr>
        <p:spPr/>
        <p:txBody>
          <a:bodyPr>
            <a:normAutofit fontScale="90000"/>
          </a:bodyPr>
          <a:lstStyle/>
          <a:p>
            <a:r>
              <a:rPr lang="fr-FR" dirty="0"/>
              <a:t>Réduire le bruit</a:t>
            </a:r>
            <a:br>
              <a:rPr lang="fr-FR" dirty="0"/>
            </a:br>
            <a:r>
              <a:rPr lang="fr-FR" dirty="0"/>
              <a:t>- exemple des marchés de prédiction</a:t>
            </a:r>
            <a:endParaRPr lang="en-US" dirty="0"/>
          </a:p>
        </p:txBody>
      </p:sp>
      <p:sp>
        <p:nvSpPr>
          <p:cNvPr id="4" name="Slide Number Placeholder 3">
            <a:extLst>
              <a:ext uri="{FF2B5EF4-FFF2-40B4-BE49-F238E27FC236}">
                <a16:creationId xmlns:a16="http://schemas.microsoft.com/office/drawing/2014/main" id="{8F9BCB9E-C445-FBC9-9CFC-8E939DF1CB24}"/>
              </a:ext>
            </a:extLst>
          </p:cNvPr>
          <p:cNvSpPr>
            <a:spLocks noGrp="1"/>
          </p:cNvSpPr>
          <p:nvPr>
            <p:ph type="sldNum" sz="quarter" idx="12"/>
          </p:nvPr>
        </p:nvSpPr>
        <p:spPr/>
        <p:txBody>
          <a:bodyPr/>
          <a:lstStyle/>
          <a:p>
            <a:fld id="{F95E6910-D586-4B1A-BC87-A1DD68C0FBEB}" type="slidenum">
              <a:rPr lang="en-US" smtClean="0"/>
              <a:t>12</a:t>
            </a:fld>
            <a:endParaRPr lang="en-US"/>
          </a:p>
        </p:txBody>
      </p:sp>
      <p:sp>
        <p:nvSpPr>
          <p:cNvPr id="6" name="TextBox 5">
            <a:extLst>
              <a:ext uri="{FF2B5EF4-FFF2-40B4-BE49-F238E27FC236}">
                <a16:creationId xmlns:a16="http://schemas.microsoft.com/office/drawing/2014/main" id="{C01D319F-D195-84FE-4C23-5FDE616B225A}"/>
              </a:ext>
            </a:extLst>
          </p:cNvPr>
          <p:cNvSpPr txBox="1"/>
          <p:nvPr/>
        </p:nvSpPr>
        <p:spPr>
          <a:xfrm>
            <a:off x="413003" y="2224643"/>
            <a:ext cx="5269993" cy="3000821"/>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fr-FR" dirty="0">
                <a:solidFill>
                  <a:schemeClr val="bg2">
                    <a:lumMod val="25000"/>
                  </a:schemeClr>
                </a:solidFill>
              </a:rPr>
              <a:t>Comparer le cas présent avec des cas similaires </a:t>
            </a:r>
            <a:br>
              <a:rPr lang="fr-FR" dirty="0">
                <a:solidFill>
                  <a:schemeClr val="bg2">
                    <a:lumMod val="25000"/>
                  </a:schemeClr>
                </a:solidFill>
              </a:rPr>
            </a:br>
            <a:r>
              <a:rPr lang="fr-FR" dirty="0">
                <a:solidFill>
                  <a:schemeClr val="bg2">
                    <a:lumMod val="25000"/>
                  </a:schemeClr>
                </a:solidFill>
              </a:rPr>
              <a:t>– considérer le cas ni comme unique ni comme fréquent</a:t>
            </a:r>
          </a:p>
          <a:p>
            <a:pPr marL="285750" indent="-285750">
              <a:spcAft>
                <a:spcPts val="1800"/>
              </a:spcAft>
              <a:buFont typeface="Arial" panose="020B0604020202020204" pitchFamily="34" charset="0"/>
              <a:buChar char="•"/>
            </a:pPr>
            <a:r>
              <a:rPr lang="fr-FR" dirty="0">
                <a:solidFill>
                  <a:schemeClr val="bg2">
                    <a:lumMod val="25000"/>
                  </a:schemeClr>
                </a:solidFill>
              </a:rPr>
              <a:t>Encadrer ou remplacer les jugements humains par des règles simples ou des modèles statistiques (algorithmes)</a:t>
            </a:r>
          </a:p>
          <a:p>
            <a:pPr marL="285750" indent="-285750">
              <a:spcAft>
                <a:spcPts val="1800"/>
              </a:spcAft>
              <a:buFont typeface="Arial" panose="020B0604020202020204" pitchFamily="34" charset="0"/>
              <a:buChar char="•"/>
            </a:pPr>
            <a:r>
              <a:rPr lang="fr-FR" dirty="0">
                <a:solidFill>
                  <a:schemeClr val="accent2"/>
                </a:solidFill>
              </a:rPr>
              <a:t>Standardiser </a:t>
            </a:r>
          </a:p>
          <a:p>
            <a:pPr marL="285750" indent="-285750">
              <a:spcAft>
                <a:spcPts val="1800"/>
              </a:spcAft>
              <a:buFont typeface="Arial" panose="020B0604020202020204" pitchFamily="34" charset="0"/>
              <a:buChar char="•"/>
            </a:pPr>
            <a:r>
              <a:rPr lang="fr-FR" dirty="0">
                <a:solidFill>
                  <a:schemeClr val="bg2">
                    <a:lumMod val="25000"/>
                  </a:schemeClr>
                </a:solidFill>
              </a:rPr>
              <a:t>Confronter la compétence au feedback</a:t>
            </a:r>
          </a:p>
        </p:txBody>
      </p:sp>
      <p:sp>
        <p:nvSpPr>
          <p:cNvPr id="10" name="TextBox 9">
            <a:extLst>
              <a:ext uri="{FF2B5EF4-FFF2-40B4-BE49-F238E27FC236}">
                <a16:creationId xmlns:a16="http://schemas.microsoft.com/office/drawing/2014/main" id="{48CE5E5A-5DB8-C986-DCB2-1C62A6421F78}"/>
              </a:ext>
            </a:extLst>
          </p:cNvPr>
          <p:cNvSpPr txBox="1"/>
          <p:nvPr/>
        </p:nvSpPr>
        <p:spPr>
          <a:xfrm>
            <a:off x="94593" y="6413698"/>
            <a:ext cx="2869324" cy="307777"/>
          </a:xfrm>
          <a:prstGeom prst="rect">
            <a:avLst/>
          </a:prstGeom>
          <a:noFill/>
        </p:spPr>
        <p:txBody>
          <a:bodyPr wrap="square">
            <a:spAutoFit/>
          </a:bodyPr>
          <a:lstStyle/>
          <a:p>
            <a:r>
              <a:rPr lang="fr-FR" sz="1400" dirty="0">
                <a:solidFill>
                  <a:schemeClr val="bg2">
                    <a:lumMod val="25000"/>
                  </a:schemeClr>
                </a:solidFill>
              </a:rPr>
              <a:t>Kahneman, </a:t>
            </a:r>
            <a:r>
              <a:rPr lang="fr-FR" sz="1400" dirty="0" err="1">
                <a:solidFill>
                  <a:schemeClr val="bg2">
                    <a:lumMod val="25000"/>
                  </a:schemeClr>
                </a:solidFill>
              </a:rPr>
              <a:t>Sibony</a:t>
            </a:r>
            <a:r>
              <a:rPr lang="fr-FR" sz="1400" dirty="0">
                <a:solidFill>
                  <a:schemeClr val="bg2">
                    <a:lumMod val="25000"/>
                  </a:schemeClr>
                </a:solidFill>
              </a:rPr>
              <a:t>, </a:t>
            </a:r>
            <a:r>
              <a:rPr lang="fr-FR" sz="1400" dirty="0" err="1">
                <a:solidFill>
                  <a:schemeClr val="bg2">
                    <a:lumMod val="25000"/>
                  </a:schemeClr>
                </a:solidFill>
              </a:rPr>
              <a:t>Sunstein</a:t>
            </a:r>
            <a:r>
              <a:rPr lang="fr-FR" sz="1400" dirty="0">
                <a:solidFill>
                  <a:schemeClr val="bg2">
                    <a:lumMod val="25000"/>
                  </a:schemeClr>
                </a:solidFill>
              </a:rPr>
              <a:t>, 2021</a:t>
            </a:r>
            <a:endParaRPr lang="en-US" sz="1400" dirty="0">
              <a:solidFill>
                <a:schemeClr val="bg2">
                  <a:lumMod val="25000"/>
                </a:schemeClr>
              </a:solidFill>
            </a:endParaRPr>
          </a:p>
        </p:txBody>
      </p:sp>
      <p:sp>
        <p:nvSpPr>
          <p:cNvPr id="3" name="TextBox 2">
            <a:extLst>
              <a:ext uri="{FF2B5EF4-FFF2-40B4-BE49-F238E27FC236}">
                <a16:creationId xmlns:a16="http://schemas.microsoft.com/office/drawing/2014/main" id="{6E6EA997-322B-A221-B5F0-EA0DAA9D4029}"/>
              </a:ext>
            </a:extLst>
          </p:cNvPr>
          <p:cNvSpPr txBox="1"/>
          <p:nvPr/>
        </p:nvSpPr>
        <p:spPr>
          <a:xfrm>
            <a:off x="6306940" y="2221125"/>
            <a:ext cx="5674120" cy="2954655"/>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fr-FR" dirty="0">
                <a:solidFill>
                  <a:schemeClr val="accent2"/>
                </a:solidFill>
              </a:rPr>
              <a:t>Faire juger de façon indépendante et privée </a:t>
            </a:r>
          </a:p>
          <a:p>
            <a:pPr marL="285750" indent="-285750">
              <a:spcAft>
                <a:spcPts val="1800"/>
              </a:spcAft>
              <a:buFont typeface="Arial" panose="020B0604020202020204" pitchFamily="34" charset="0"/>
              <a:buChar char="•"/>
            </a:pPr>
            <a:r>
              <a:rPr lang="fr-FR" dirty="0">
                <a:solidFill>
                  <a:schemeClr val="accent2"/>
                </a:solidFill>
              </a:rPr>
              <a:t>Agréger les jugements indépendants </a:t>
            </a:r>
            <a:br>
              <a:rPr lang="fr-FR" dirty="0">
                <a:solidFill>
                  <a:schemeClr val="accent2"/>
                </a:solidFill>
              </a:rPr>
            </a:br>
            <a:r>
              <a:rPr lang="fr-FR" dirty="0">
                <a:solidFill>
                  <a:schemeClr val="accent2"/>
                </a:solidFill>
              </a:rPr>
              <a:t>– pondérer (moyenne ou autre) pour lisser la variabilité individuelle </a:t>
            </a:r>
          </a:p>
          <a:p>
            <a:pPr marL="285750" indent="-285750">
              <a:spcAft>
                <a:spcPts val="1800"/>
              </a:spcAft>
              <a:buFont typeface="Arial" panose="020B0604020202020204" pitchFamily="34" charset="0"/>
              <a:buChar char="•"/>
            </a:pPr>
            <a:r>
              <a:rPr lang="fr-FR" dirty="0">
                <a:solidFill>
                  <a:schemeClr val="bg2">
                    <a:lumMod val="25000"/>
                  </a:schemeClr>
                </a:solidFill>
              </a:rPr>
              <a:t>Pondérer par l’expertise</a:t>
            </a:r>
          </a:p>
          <a:p>
            <a:pPr marL="285750" indent="-285750">
              <a:spcAft>
                <a:spcPts val="1800"/>
              </a:spcAft>
              <a:buFont typeface="Arial" panose="020B0604020202020204" pitchFamily="34" charset="0"/>
              <a:buChar char="•"/>
            </a:pPr>
            <a:r>
              <a:rPr lang="fr-FR" dirty="0">
                <a:solidFill>
                  <a:schemeClr val="bg2">
                    <a:lumMod val="25000"/>
                  </a:schemeClr>
                </a:solidFill>
              </a:rPr>
              <a:t>Calibrer la confiance</a:t>
            </a:r>
          </a:p>
          <a:p>
            <a:pPr marL="285750" indent="-285750">
              <a:spcAft>
                <a:spcPts val="1800"/>
              </a:spcAft>
              <a:buFont typeface="Arial" panose="020B0604020202020204" pitchFamily="34" charset="0"/>
              <a:buChar char="•"/>
            </a:pPr>
            <a:r>
              <a:rPr lang="fr-FR" dirty="0">
                <a:solidFill>
                  <a:schemeClr val="bg2">
                    <a:lumMod val="25000"/>
                  </a:schemeClr>
                </a:solidFill>
              </a:rPr>
              <a:t>…</a:t>
            </a:r>
          </a:p>
        </p:txBody>
      </p:sp>
      <p:sp>
        <p:nvSpPr>
          <p:cNvPr id="7" name="TextBox 6">
            <a:extLst>
              <a:ext uri="{FF2B5EF4-FFF2-40B4-BE49-F238E27FC236}">
                <a16:creationId xmlns:a16="http://schemas.microsoft.com/office/drawing/2014/main" id="{8AAADA3E-7127-82F0-1BD1-96F876C63BEF}"/>
              </a:ext>
            </a:extLst>
          </p:cNvPr>
          <p:cNvSpPr txBox="1"/>
          <p:nvPr/>
        </p:nvSpPr>
        <p:spPr>
          <a:xfrm>
            <a:off x="3047999" y="1532758"/>
            <a:ext cx="6110342" cy="369332"/>
          </a:xfrm>
          <a:prstGeom prst="rect">
            <a:avLst/>
          </a:prstGeom>
          <a:noFill/>
        </p:spPr>
        <p:txBody>
          <a:bodyPr wrap="square">
            <a:spAutoFit/>
          </a:bodyPr>
          <a:lstStyle/>
          <a:p>
            <a:pPr>
              <a:spcAft>
                <a:spcPts val="1800"/>
              </a:spcAft>
            </a:pPr>
            <a:r>
              <a:rPr lang="fr-FR" dirty="0">
                <a:solidFill>
                  <a:srgbClr val="0070C0"/>
                </a:solidFill>
              </a:rPr>
              <a:t>Le but du jugement c’est la précision, pas l’expression</a:t>
            </a:r>
          </a:p>
        </p:txBody>
      </p:sp>
      <p:sp>
        <p:nvSpPr>
          <p:cNvPr id="5" name="Footer Placeholder 4">
            <a:extLst>
              <a:ext uri="{FF2B5EF4-FFF2-40B4-BE49-F238E27FC236}">
                <a16:creationId xmlns:a16="http://schemas.microsoft.com/office/drawing/2014/main" id="{0E9B3431-5E42-EAB3-9909-7387C27E52F3}"/>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58655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B6D7-E450-9B5F-67E2-490E6482C13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3CD945-73A5-BD5B-12D2-6671330D3768}"/>
              </a:ext>
            </a:extLst>
          </p:cNvPr>
          <p:cNvSpPr>
            <a:spLocks noGrp="1"/>
          </p:cNvSpPr>
          <p:nvPr>
            <p:ph type="sldNum" sz="quarter" idx="12"/>
          </p:nvPr>
        </p:nvSpPr>
        <p:spPr/>
        <p:txBody>
          <a:bodyPr/>
          <a:lstStyle/>
          <a:p>
            <a:fld id="{F95E6910-D586-4B1A-BC87-A1DD68C0FBEB}" type="slidenum">
              <a:rPr lang="en-US" smtClean="0"/>
              <a:t>13</a:t>
            </a:fld>
            <a:endParaRPr lang="en-US"/>
          </a:p>
        </p:txBody>
      </p:sp>
      <p:sp>
        <p:nvSpPr>
          <p:cNvPr id="5" name="Title 1">
            <a:extLst>
              <a:ext uri="{FF2B5EF4-FFF2-40B4-BE49-F238E27FC236}">
                <a16:creationId xmlns:a16="http://schemas.microsoft.com/office/drawing/2014/main" id="{733A1450-0598-7192-5A6D-AE916A88FB7E}"/>
              </a:ext>
            </a:extLst>
          </p:cNvPr>
          <p:cNvSpPr txBox="1">
            <a:spLocks/>
          </p:cNvSpPr>
          <p:nvPr/>
        </p:nvSpPr>
        <p:spPr>
          <a:xfrm>
            <a:off x="603682" y="10016"/>
            <a:ext cx="84458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Verdana" panose="020B0604030504040204" pitchFamily="34" charset="0"/>
                <a:ea typeface="Verdana" panose="020B0604030504040204" pitchFamily="34" charset="0"/>
                <a:cs typeface="+mj-cs"/>
              </a:defRPr>
            </a:lvl1pPr>
          </a:lstStyle>
          <a:p>
            <a:r>
              <a:rPr lang="fr-FR" sz="2800" dirty="0"/>
              <a:t>Prédire des évènements faiblement probables</a:t>
            </a:r>
            <a:br>
              <a:rPr lang="fr-FR" sz="2800" dirty="0"/>
            </a:br>
            <a:r>
              <a:rPr lang="fr-FR" sz="2800" dirty="0"/>
              <a:t>- assurance et risque de ruine</a:t>
            </a:r>
          </a:p>
        </p:txBody>
      </p:sp>
      <p:pic>
        <p:nvPicPr>
          <p:cNvPr id="11" name="Picture 10" descr="A clipboard with a blue umbrella and a shield&#10;&#10;AI-generated content may be incorrect.">
            <a:extLst>
              <a:ext uri="{FF2B5EF4-FFF2-40B4-BE49-F238E27FC236}">
                <a16:creationId xmlns:a16="http://schemas.microsoft.com/office/drawing/2014/main" id="{4972C5E5-191E-0362-D674-1F90F0398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512" y="107354"/>
            <a:ext cx="1865376" cy="1331976"/>
          </a:xfrm>
          <a:prstGeom prst="rect">
            <a:avLst/>
          </a:prstGeom>
        </p:spPr>
      </p:pic>
      <p:grpSp>
        <p:nvGrpSpPr>
          <p:cNvPr id="19" name="Group 18">
            <a:extLst>
              <a:ext uri="{FF2B5EF4-FFF2-40B4-BE49-F238E27FC236}">
                <a16:creationId xmlns:a16="http://schemas.microsoft.com/office/drawing/2014/main" id="{5B4916BB-7024-02BA-E0C9-EA16222C6C11}"/>
              </a:ext>
            </a:extLst>
          </p:cNvPr>
          <p:cNvGrpSpPr/>
          <p:nvPr/>
        </p:nvGrpSpPr>
        <p:grpSpPr>
          <a:xfrm>
            <a:off x="561493" y="1298162"/>
            <a:ext cx="2384006" cy="1633340"/>
            <a:chOff x="3086900" y="1790852"/>
            <a:chExt cx="2384006" cy="1633340"/>
          </a:xfrm>
        </p:grpSpPr>
        <p:pic>
          <p:nvPicPr>
            <p:cNvPr id="13" name="Picture 12" descr="A house on fire with flames&#10;&#10;AI-generated content may be incorrect.">
              <a:extLst>
                <a:ext uri="{FF2B5EF4-FFF2-40B4-BE49-F238E27FC236}">
                  <a16:creationId xmlns:a16="http://schemas.microsoft.com/office/drawing/2014/main" id="{85094D41-BFB2-E2F0-7487-08F64AA98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122" y="1790852"/>
              <a:ext cx="1325563" cy="1325563"/>
            </a:xfrm>
            <a:prstGeom prst="rect">
              <a:avLst/>
            </a:prstGeom>
          </p:spPr>
        </p:pic>
        <p:sp>
          <p:nvSpPr>
            <p:cNvPr id="18" name="TextBox 17">
              <a:extLst>
                <a:ext uri="{FF2B5EF4-FFF2-40B4-BE49-F238E27FC236}">
                  <a16:creationId xmlns:a16="http://schemas.microsoft.com/office/drawing/2014/main" id="{0429D3D1-585C-DE31-97CD-DA3AB8B721B3}"/>
                </a:ext>
              </a:extLst>
            </p:cNvPr>
            <p:cNvSpPr txBox="1"/>
            <p:nvPr/>
          </p:nvSpPr>
          <p:spPr>
            <a:xfrm>
              <a:off x="3086900" y="3116415"/>
              <a:ext cx="2384006" cy="307777"/>
            </a:xfrm>
            <a:prstGeom prst="rect">
              <a:avLst/>
            </a:prstGeom>
            <a:noFill/>
          </p:spPr>
          <p:txBody>
            <a:bodyPr wrap="square" rtlCol="0">
              <a:spAutoFit/>
            </a:bodyPr>
            <a:lstStyle/>
            <a:p>
              <a:pPr algn="ctr"/>
              <a:r>
                <a:rPr lang="fr-FR" sz="1400" dirty="0">
                  <a:solidFill>
                    <a:schemeClr val="bg2">
                      <a:lumMod val="25000"/>
                    </a:schemeClr>
                  </a:solidFill>
                </a:rPr>
                <a:t>Evènement rare et coûteux</a:t>
              </a:r>
            </a:p>
          </p:txBody>
        </p:sp>
      </p:grpSp>
      <p:grpSp>
        <p:nvGrpSpPr>
          <p:cNvPr id="35" name="Group 34">
            <a:extLst>
              <a:ext uri="{FF2B5EF4-FFF2-40B4-BE49-F238E27FC236}">
                <a16:creationId xmlns:a16="http://schemas.microsoft.com/office/drawing/2014/main" id="{F5AF0559-72AE-8AEA-5F92-F434FF3846E7}"/>
              </a:ext>
            </a:extLst>
          </p:cNvPr>
          <p:cNvGrpSpPr/>
          <p:nvPr/>
        </p:nvGrpSpPr>
        <p:grpSpPr>
          <a:xfrm>
            <a:off x="8031956" y="1600199"/>
            <a:ext cx="3876675" cy="2678013"/>
            <a:chOff x="8031956" y="1600199"/>
            <a:chExt cx="3876675" cy="2678013"/>
          </a:xfrm>
        </p:grpSpPr>
        <p:pic>
          <p:nvPicPr>
            <p:cNvPr id="21" name="Picture 20" descr="A graph showing age groups&#10;&#10;AI-generated content may be incorrect.">
              <a:extLst>
                <a:ext uri="{FF2B5EF4-FFF2-40B4-BE49-F238E27FC236}">
                  <a16:creationId xmlns:a16="http://schemas.microsoft.com/office/drawing/2014/main" id="{4E47A5C3-961F-CFE0-E83C-F194ACC7B810}"/>
                </a:ext>
              </a:extLst>
            </p:cNvPr>
            <p:cNvPicPr>
              <a:picLocks noChangeAspect="1"/>
            </p:cNvPicPr>
            <p:nvPr/>
          </p:nvPicPr>
          <p:blipFill>
            <a:blip r:embed="rId5">
              <a:extLst>
                <a:ext uri="{28A0092B-C50C-407E-A947-70E740481C1C}">
                  <a14:useLocalDpi xmlns:a14="http://schemas.microsoft.com/office/drawing/2010/main" val="0"/>
                </a:ext>
              </a:extLst>
            </a:blip>
            <a:srcRect l="1753" t="2554" r="2363" b="4640"/>
            <a:stretch>
              <a:fillRect/>
            </a:stretch>
          </p:blipFill>
          <p:spPr>
            <a:xfrm>
              <a:off x="8101013" y="1600199"/>
              <a:ext cx="3738562" cy="2075553"/>
            </a:xfrm>
            <a:prstGeom prst="rect">
              <a:avLst/>
            </a:prstGeom>
          </p:spPr>
        </p:pic>
        <p:sp>
          <p:nvSpPr>
            <p:cNvPr id="23" name="TextBox 22">
              <a:extLst>
                <a:ext uri="{FF2B5EF4-FFF2-40B4-BE49-F238E27FC236}">
                  <a16:creationId xmlns:a16="http://schemas.microsoft.com/office/drawing/2014/main" id="{46CA3436-B6B2-A79C-21B7-7B1074F5F510}"/>
                </a:ext>
              </a:extLst>
            </p:cNvPr>
            <p:cNvSpPr txBox="1"/>
            <p:nvPr/>
          </p:nvSpPr>
          <p:spPr>
            <a:xfrm>
              <a:off x="8031956" y="3539548"/>
              <a:ext cx="3876675" cy="738664"/>
            </a:xfrm>
            <a:prstGeom prst="rect">
              <a:avLst/>
            </a:prstGeom>
            <a:noFill/>
          </p:spPr>
          <p:txBody>
            <a:bodyPr wrap="square" rtlCol="0">
              <a:spAutoFit/>
            </a:bodyPr>
            <a:lstStyle/>
            <a:p>
              <a:pPr marL="285750" indent="-285750">
                <a:buFont typeface="Arial" panose="020B0604020202020204" pitchFamily="34" charset="0"/>
                <a:buChar char="•"/>
              </a:pPr>
              <a:r>
                <a:rPr lang="fr-FR" sz="1400" dirty="0">
                  <a:solidFill>
                    <a:schemeClr val="bg2">
                      <a:lumMod val="25000"/>
                    </a:schemeClr>
                  </a:solidFill>
                </a:rPr>
                <a:t>Optimisme / Pessimisme irréaliste</a:t>
              </a:r>
            </a:p>
            <a:p>
              <a:pPr marL="285750" indent="-285750">
                <a:buFont typeface="Arial" panose="020B0604020202020204" pitchFamily="34" charset="0"/>
                <a:buChar char="•"/>
              </a:pPr>
              <a:r>
                <a:rPr lang="fr-FR" sz="1400" dirty="0">
                  <a:solidFill>
                    <a:schemeClr val="bg2">
                      <a:lumMod val="25000"/>
                    </a:schemeClr>
                  </a:solidFill>
                </a:rPr>
                <a:t>Jeunes plus accidentés / Âgés plus préparés</a:t>
              </a:r>
              <a:endParaRPr lang="en-US" sz="1400" dirty="0">
                <a:solidFill>
                  <a:schemeClr val="bg2">
                    <a:lumMod val="25000"/>
                  </a:schemeClr>
                </a:solidFill>
              </a:endParaRPr>
            </a:p>
            <a:p>
              <a:pPr algn="ctr"/>
              <a:r>
                <a:rPr lang="en-US" sz="1400" dirty="0">
                  <a:solidFill>
                    <a:schemeClr val="bg2">
                      <a:lumMod val="25000"/>
                    </a:schemeClr>
                  </a:solidFill>
                </a:rPr>
                <a:t>(Morgan, Reidy et Probst, 2019)</a:t>
              </a:r>
              <a:endParaRPr lang="fr-FR" sz="1400" dirty="0">
                <a:solidFill>
                  <a:schemeClr val="bg2">
                    <a:lumMod val="25000"/>
                  </a:schemeClr>
                </a:solidFill>
              </a:endParaRPr>
            </a:p>
          </p:txBody>
        </p:sp>
      </p:grpSp>
      <p:grpSp>
        <p:nvGrpSpPr>
          <p:cNvPr id="33" name="Group 32">
            <a:extLst>
              <a:ext uri="{FF2B5EF4-FFF2-40B4-BE49-F238E27FC236}">
                <a16:creationId xmlns:a16="http://schemas.microsoft.com/office/drawing/2014/main" id="{7891FC4E-12E3-5FDA-36D1-B9BDDBB0B410}"/>
              </a:ext>
            </a:extLst>
          </p:cNvPr>
          <p:cNvGrpSpPr/>
          <p:nvPr/>
        </p:nvGrpSpPr>
        <p:grpSpPr>
          <a:xfrm>
            <a:off x="0" y="2974534"/>
            <a:ext cx="3506994" cy="3224192"/>
            <a:chOff x="0" y="3363087"/>
            <a:chExt cx="3506994" cy="3224192"/>
          </a:xfrm>
        </p:grpSpPr>
        <p:sp>
          <p:nvSpPr>
            <p:cNvPr id="30" name="TextBox 29">
              <a:extLst>
                <a:ext uri="{FF2B5EF4-FFF2-40B4-BE49-F238E27FC236}">
                  <a16:creationId xmlns:a16="http://schemas.microsoft.com/office/drawing/2014/main" id="{34F86F89-D7C4-0F3A-2E6C-B5B10810E168}"/>
                </a:ext>
              </a:extLst>
            </p:cNvPr>
            <p:cNvSpPr txBox="1"/>
            <p:nvPr/>
          </p:nvSpPr>
          <p:spPr>
            <a:xfrm>
              <a:off x="3636" y="6064059"/>
              <a:ext cx="3503358" cy="523220"/>
            </a:xfrm>
            <a:prstGeom prst="rect">
              <a:avLst/>
            </a:prstGeom>
            <a:noFill/>
          </p:spPr>
          <p:txBody>
            <a:bodyPr wrap="square" rtlCol="0">
              <a:spAutoFit/>
            </a:bodyPr>
            <a:lstStyle/>
            <a:p>
              <a:pPr algn="ctr"/>
              <a:r>
                <a:rPr lang="fr-FR" sz="1400" dirty="0">
                  <a:solidFill>
                    <a:schemeClr val="bg2">
                      <a:lumMod val="25000"/>
                    </a:schemeClr>
                  </a:solidFill>
                </a:rPr>
                <a:t>Statistiques pour maisons assurées </a:t>
              </a:r>
            </a:p>
            <a:p>
              <a:pPr algn="ctr"/>
              <a:r>
                <a:rPr lang="fr-FR" sz="1400" dirty="0">
                  <a:solidFill>
                    <a:schemeClr val="bg2">
                      <a:lumMod val="25000"/>
                    </a:schemeClr>
                  </a:solidFill>
                </a:rPr>
                <a:t>(</a:t>
              </a:r>
              <a:r>
                <a:rPr lang="fr-FR" sz="1400" dirty="0" err="1">
                  <a:solidFill>
                    <a:schemeClr val="bg2">
                      <a:lumMod val="25000"/>
                    </a:schemeClr>
                  </a:solidFill>
                </a:rPr>
                <a:t>Verisk</a:t>
              </a:r>
              <a:r>
                <a:rPr lang="fr-FR" sz="1400" dirty="0">
                  <a:solidFill>
                    <a:schemeClr val="bg2">
                      <a:lumMod val="25000"/>
                    </a:schemeClr>
                  </a:solidFill>
                </a:rPr>
                <a:t> </a:t>
              </a:r>
              <a:r>
                <a:rPr lang="fr-FR" sz="1400" dirty="0" err="1">
                  <a:solidFill>
                    <a:schemeClr val="bg2">
                      <a:lumMod val="25000"/>
                    </a:schemeClr>
                  </a:solidFill>
                </a:rPr>
                <a:t>analytics</a:t>
              </a:r>
              <a:r>
                <a:rPr lang="fr-FR" sz="1400" dirty="0">
                  <a:solidFill>
                    <a:schemeClr val="bg2">
                      <a:lumMod val="25000"/>
                    </a:schemeClr>
                  </a:solidFill>
                </a:rPr>
                <a:t>)</a:t>
              </a:r>
            </a:p>
          </p:txBody>
        </p:sp>
        <p:pic>
          <p:nvPicPr>
            <p:cNvPr id="32" name="Picture 31" descr="A screenshot of a graph&#10;&#10;AI-generated content may be incorrect.">
              <a:extLst>
                <a:ext uri="{FF2B5EF4-FFF2-40B4-BE49-F238E27FC236}">
                  <a16:creationId xmlns:a16="http://schemas.microsoft.com/office/drawing/2014/main" id="{F449386B-C282-C5C4-7F41-2583284D51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363087"/>
              <a:ext cx="3506993" cy="2700972"/>
            </a:xfrm>
            <a:prstGeom prst="rect">
              <a:avLst/>
            </a:prstGeom>
          </p:spPr>
        </p:pic>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49AFB68-D502-7A25-D89A-2639475EBEC0}"/>
                  </a:ext>
                </a:extLst>
              </p:cNvPr>
              <p:cNvSpPr txBox="1"/>
              <p:nvPr/>
            </p:nvSpPr>
            <p:spPr>
              <a:xfrm>
                <a:off x="0" y="6356350"/>
                <a:ext cx="4604273" cy="3340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i="1" dirty="0" smtClean="0">
                          <a:solidFill>
                            <a:schemeClr val="bg2">
                              <a:lumMod val="25000"/>
                            </a:schemeClr>
                          </a:solidFill>
                          <a:latin typeface="Cambria Math" panose="02040503050406030204" pitchFamily="18" charset="0"/>
                        </a:rPr>
                        <m:t>𝑃</m:t>
                      </m:r>
                      <m:r>
                        <a:rPr lang="fr-FR" sz="1400" i="1" dirty="0" smtClean="0">
                          <a:solidFill>
                            <a:schemeClr val="bg2">
                              <a:lumMod val="25000"/>
                            </a:schemeClr>
                          </a:solidFill>
                          <a:latin typeface="Cambria Math" panose="02040503050406030204" pitchFamily="18" charset="0"/>
                        </a:rPr>
                        <m:t>(</m:t>
                      </m:r>
                      <m:r>
                        <a:rPr lang="fr-FR" sz="1400" i="1" dirty="0" smtClean="0">
                          <a:solidFill>
                            <a:schemeClr val="bg2">
                              <a:lumMod val="25000"/>
                            </a:schemeClr>
                          </a:solidFill>
                          <a:latin typeface="Cambria Math" panose="02040503050406030204" pitchFamily="18" charset="0"/>
                        </a:rPr>
                        <m:t>𝑎𝑢𝑐𝑢𝑛</m:t>
                      </m:r>
                      <m:r>
                        <a:rPr lang="fr-FR" sz="1400" i="1" dirty="0" smtClean="0">
                          <a:solidFill>
                            <a:schemeClr val="bg2">
                              <a:lumMod val="25000"/>
                            </a:schemeClr>
                          </a:solidFill>
                          <a:latin typeface="Cambria Math" panose="02040503050406030204" pitchFamily="18" charset="0"/>
                        </a:rPr>
                        <m:t> </m:t>
                      </m:r>
                      <m:r>
                        <a:rPr lang="fr-FR" sz="1400" i="1" dirty="0" smtClean="0">
                          <a:solidFill>
                            <a:schemeClr val="bg2">
                              <a:lumMod val="25000"/>
                            </a:schemeClr>
                          </a:solidFill>
                          <a:latin typeface="Cambria Math" panose="02040503050406030204" pitchFamily="18" charset="0"/>
                        </a:rPr>
                        <m:t>𝑠𝑖𝑛𝑖𝑠𝑡𝑟𝑒</m:t>
                      </m:r>
                      <m:r>
                        <a:rPr lang="fr-FR" sz="1400" i="1" dirty="0" smtClean="0">
                          <a:solidFill>
                            <a:schemeClr val="bg2">
                              <a:lumMod val="25000"/>
                            </a:schemeClr>
                          </a:solidFill>
                          <a:latin typeface="Cambria Math" panose="02040503050406030204" pitchFamily="18" charset="0"/>
                        </a:rPr>
                        <m:t>)=</m:t>
                      </m:r>
                      <m:sSup>
                        <m:sSupPr>
                          <m:ctrlPr>
                            <a:rPr lang="fr-FR" sz="1400" i="1" dirty="0" smtClean="0">
                              <a:solidFill>
                                <a:schemeClr val="bg2">
                                  <a:lumMod val="25000"/>
                                </a:schemeClr>
                              </a:solidFill>
                              <a:latin typeface="Cambria Math" panose="02040503050406030204" pitchFamily="18" charset="0"/>
                            </a:rPr>
                          </m:ctrlPr>
                        </m:sSupPr>
                        <m:e>
                          <m:r>
                            <a:rPr lang="fr-FR" sz="1400" i="1" dirty="0">
                              <a:solidFill>
                                <a:schemeClr val="bg2">
                                  <a:lumMod val="25000"/>
                                </a:schemeClr>
                              </a:solidFill>
                              <a:latin typeface="Cambria Math" panose="02040503050406030204" pitchFamily="18" charset="0"/>
                            </a:rPr>
                            <m:t>(1−</m:t>
                          </m:r>
                          <m:r>
                            <a:rPr lang="fr-FR" sz="1400" i="1" dirty="0">
                              <a:solidFill>
                                <a:schemeClr val="bg2">
                                  <a:lumMod val="25000"/>
                                </a:schemeClr>
                              </a:solidFill>
                              <a:latin typeface="Cambria Math" panose="02040503050406030204" pitchFamily="18" charset="0"/>
                            </a:rPr>
                            <m:t>𝑝</m:t>
                          </m:r>
                          <m:r>
                            <a:rPr lang="fr-FR" sz="1400" i="1" dirty="0">
                              <a:solidFill>
                                <a:schemeClr val="bg2">
                                  <a:lumMod val="25000"/>
                                </a:schemeClr>
                              </a:solidFill>
                              <a:latin typeface="Cambria Math" panose="02040503050406030204" pitchFamily="18" charset="0"/>
                            </a:rPr>
                            <m:t>)</m:t>
                          </m:r>
                        </m:e>
                        <m:sup>
                          <m:r>
                            <a:rPr lang="fr-FR" sz="1400" b="0" i="1" dirty="0" smtClean="0">
                              <a:solidFill>
                                <a:schemeClr val="bg2">
                                  <a:lumMod val="25000"/>
                                </a:schemeClr>
                              </a:solidFill>
                              <a:latin typeface="Cambria Math" panose="02040503050406030204" pitchFamily="18" charset="0"/>
                            </a:rPr>
                            <m:t>20</m:t>
                          </m:r>
                        </m:sup>
                      </m:sSup>
                      <m:r>
                        <a:rPr lang="fr-FR" sz="1400" i="1" dirty="0" smtClean="0">
                          <a:solidFill>
                            <a:schemeClr val="bg2">
                              <a:lumMod val="25000"/>
                            </a:schemeClr>
                          </a:solidFill>
                          <a:latin typeface="Cambria Math" panose="02040503050406030204" pitchFamily="18" charset="0"/>
                        </a:rPr>
                        <m:t>=</m:t>
                      </m:r>
                      <m:sSup>
                        <m:sSupPr>
                          <m:ctrlPr>
                            <a:rPr lang="fr-FR" sz="1400" i="1" dirty="0">
                              <a:solidFill>
                                <a:schemeClr val="bg2">
                                  <a:lumMod val="25000"/>
                                </a:schemeClr>
                              </a:solidFill>
                              <a:latin typeface="Cambria Math" panose="02040503050406030204" pitchFamily="18" charset="0"/>
                            </a:rPr>
                          </m:ctrlPr>
                        </m:sSupPr>
                        <m:e>
                          <m:r>
                            <a:rPr lang="fr-FR" sz="1400" i="1" dirty="0">
                              <a:solidFill>
                                <a:schemeClr val="bg2">
                                  <a:lumMod val="25000"/>
                                </a:schemeClr>
                              </a:solidFill>
                              <a:latin typeface="Cambria Math" panose="02040503050406030204" pitchFamily="18" charset="0"/>
                            </a:rPr>
                            <m:t>(1−0,0569)</m:t>
                          </m:r>
                        </m:e>
                        <m:sup>
                          <m:r>
                            <a:rPr lang="fr-FR" sz="1400" i="1" dirty="0">
                              <a:solidFill>
                                <a:schemeClr val="bg2">
                                  <a:lumMod val="25000"/>
                                </a:schemeClr>
                              </a:solidFill>
                              <a:latin typeface="Cambria Math" panose="02040503050406030204" pitchFamily="18" charset="0"/>
                            </a:rPr>
                            <m:t>20</m:t>
                          </m:r>
                        </m:sup>
                      </m:sSup>
                      <m:r>
                        <a:rPr lang="fr-FR" sz="1400" i="1" dirty="0" smtClean="0">
                          <a:solidFill>
                            <a:schemeClr val="bg2">
                              <a:lumMod val="25000"/>
                            </a:schemeClr>
                          </a:solidFill>
                          <a:latin typeface="Cambria Math" panose="02040503050406030204" pitchFamily="18" charset="0"/>
                        </a:rPr>
                        <m:t>≈0,312</m:t>
                      </m:r>
                    </m:oMath>
                  </m:oMathPara>
                </a14:m>
                <a:endParaRPr lang="en-US" sz="1400" dirty="0">
                  <a:solidFill>
                    <a:schemeClr val="bg2">
                      <a:lumMod val="25000"/>
                    </a:schemeClr>
                  </a:solidFill>
                </a:endParaRPr>
              </a:p>
            </p:txBody>
          </p:sp>
        </mc:Choice>
        <mc:Fallback xmlns="">
          <p:sp>
            <p:nvSpPr>
              <p:cNvPr id="34" name="TextBox 33">
                <a:extLst>
                  <a:ext uri="{FF2B5EF4-FFF2-40B4-BE49-F238E27FC236}">
                    <a16:creationId xmlns:a16="http://schemas.microsoft.com/office/drawing/2014/main" id="{749AFB68-D502-7A25-D89A-2639475EBEC0}"/>
                  </a:ext>
                </a:extLst>
              </p:cNvPr>
              <p:cNvSpPr txBox="1">
                <a:spLocks noRot="1" noChangeAspect="1" noMove="1" noResize="1" noEditPoints="1" noAdjustHandles="1" noChangeArrowheads="1" noChangeShapeType="1" noTextEdit="1"/>
              </p:cNvSpPr>
              <p:nvPr/>
            </p:nvSpPr>
            <p:spPr>
              <a:xfrm>
                <a:off x="0" y="6356350"/>
                <a:ext cx="4604273" cy="334066"/>
              </a:xfrm>
              <a:prstGeom prst="rect">
                <a:avLst/>
              </a:prstGeom>
              <a:blipFill>
                <a:blip r:embed="rId7"/>
                <a:stretch>
                  <a:fillRect b="-12727"/>
                </a:stretch>
              </a:blipFill>
            </p:spPr>
            <p:txBody>
              <a:bodyPr/>
              <a:lstStyle/>
              <a:p>
                <a:r>
                  <a:rPr lang="en-US">
                    <a:noFill/>
                  </a:rPr>
                  <a:t> </a:t>
                </a:r>
              </a:p>
            </p:txBody>
          </p:sp>
        </mc:Fallback>
      </mc:AlternateContent>
      <p:pic>
        <p:nvPicPr>
          <p:cNvPr id="17" name="Picture 16" descr="A stack of coins with a dollar sign&#10;&#10;AI-generated content may be incorrect.">
            <a:extLst>
              <a:ext uri="{FF2B5EF4-FFF2-40B4-BE49-F238E27FC236}">
                <a16:creationId xmlns:a16="http://schemas.microsoft.com/office/drawing/2014/main" id="{21DDA07E-92D4-2620-F2B3-826FD84D41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2736" y="3062484"/>
            <a:ext cx="954128" cy="954128"/>
          </a:xfrm>
          <a:prstGeom prst="rect">
            <a:avLst/>
          </a:prstGeom>
        </p:spPr>
      </p:pic>
      <p:sp>
        <p:nvSpPr>
          <p:cNvPr id="36" name="TextBox 35">
            <a:extLst>
              <a:ext uri="{FF2B5EF4-FFF2-40B4-BE49-F238E27FC236}">
                <a16:creationId xmlns:a16="http://schemas.microsoft.com/office/drawing/2014/main" id="{F11E000C-3838-D806-3AAD-1F75EC88BDF2}"/>
              </a:ext>
            </a:extLst>
          </p:cNvPr>
          <p:cNvSpPr txBox="1"/>
          <p:nvPr/>
        </p:nvSpPr>
        <p:spPr>
          <a:xfrm>
            <a:off x="4417209" y="2007074"/>
            <a:ext cx="3205182" cy="923330"/>
          </a:xfrm>
          <a:prstGeom prst="rect">
            <a:avLst/>
          </a:prstGeom>
          <a:noFill/>
        </p:spPr>
        <p:txBody>
          <a:bodyPr wrap="square" rtlCol="0">
            <a:spAutoFit/>
          </a:bodyPr>
          <a:lstStyle/>
          <a:p>
            <a:r>
              <a:rPr lang="fr-FR" dirty="0">
                <a:solidFill>
                  <a:schemeClr val="bg2">
                    <a:lumMod val="25000"/>
                  </a:schemeClr>
                </a:solidFill>
              </a:rPr>
              <a:t>Assuré: chance non-nulle </a:t>
            </a:r>
          </a:p>
          <a:p>
            <a:pPr marL="285750" indent="-285750">
              <a:buFont typeface="Arial" panose="020B0604020202020204" pitchFamily="34" charset="0"/>
              <a:buChar char="•"/>
            </a:pPr>
            <a:r>
              <a:rPr lang="fr-FR" dirty="0">
                <a:solidFill>
                  <a:schemeClr val="bg2">
                    <a:lumMod val="25000"/>
                  </a:schemeClr>
                </a:solidFill>
              </a:rPr>
              <a:t>Lisse le risque sur n années</a:t>
            </a:r>
          </a:p>
          <a:p>
            <a:pPr marL="285750" indent="-285750">
              <a:buFont typeface="Arial" panose="020B0604020202020204" pitchFamily="34" charset="0"/>
              <a:buChar char="•"/>
            </a:pPr>
            <a:r>
              <a:rPr lang="fr-FR" dirty="0">
                <a:solidFill>
                  <a:schemeClr val="bg2">
                    <a:lumMod val="25000"/>
                  </a:schemeClr>
                </a:solidFill>
              </a:rPr>
              <a:t>Évite le risque de ruine</a:t>
            </a:r>
            <a:endParaRPr lang="en-US" i="1" dirty="0">
              <a:solidFill>
                <a:schemeClr val="bg2">
                  <a:lumMod val="25000"/>
                </a:schemeClr>
              </a:solidFill>
            </a:endParaRPr>
          </a:p>
        </p:txBody>
      </p:sp>
      <p:sp>
        <p:nvSpPr>
          <p:cNvPr id="37" name="TextBox 36">
            <a:extLst>
              <a:ext uri="{FF2B5EF4-FFF2-40B4-BE49-F238E27FC236}">
                <a16:creationId xmlns:a16="http://schemas.microsoft.com/office/drawing/2014/main" id="{002A17F9-2C5F-DED9-23B0-2F5406D77423}"/>
              </a:ext>
            </a:extLst>
          </p:cNvPr>
          <p:cNvSpPr txBox="1"/>
          <p:nvPr/>
        </p:nvSpPr>
        <p:spPr>
          <a:xfrm>
            <a:off x="3606498" y="4158852"/>
            <a:ext cx="5385102" cy="1754326"/>
          </a:xfrm>
          <a:prstGeom prst="rect">
            <a:avLst/>
          </a:prstGeom>
          <a:noFill/>
        </p:spPr>
        <p:txBody>
          <a:bodyPr wrap="square" rtlCol="0">
            <a:spAutoFit/>
          </a:bodyPr>
          <a:lstStyle/>
          <a:p>
            <a:r>
              <a:rPr lang="fr-FR" dirty="0">
                <a:solidFill>
                  <a:schemeClr val="bg2">
                    <a:lumMod val="25000"/>
                  </a:schemeClr>
                </a:solidFill>
              </a:rPr>
              <a:t>Assurance: chance improbable </a:t>
            </a:r>
          </a:p>
          <a:p>
            <a:pPr marL="285750" indent="-285750">
              <a:buFont typeface="Arial" panose="020B0604020202020204" pitchFamily="34" charset="0"/>
              <a:buChar char="•"/>
            </a:pPr>
            <a:r>
              <a:rPr lang="fr-FR" dirty="0">
                <a:solidFill>
                  <a:schemeClr val="bg2">
                    <a:lumMod val="25000"/>
                  </a:schemeClr>
                </a:solidFill>
              </a:rPr>
              <a:t>Peut prédire le nombre d’accidents </a:t>
            </a:r>
            <a:br>
              <a:rPr lang="fr-FR" dirty="0">
                <a:solidFill>
                  <a:schemeClr val="bg2">
                    <a:lumMod val="25000"/>
                  </a:schemeClr>
                </a:solidFill>
              </a:rPr>
            </a:br>
            <a:r>
              <a:rPr lang="fr-FR" dirty="0">
                <a:solidFill>
                  <a:schemeClr val="bg1">
                    <a:lumMod val="50000"/>
                  </a:schemeClr>
                </a:solidFill>
              </a:rPr>
              <a:t>(loi des grands nombres)</a:t>
            </a:r>
          </a:p>
          <a:p>
            <a:pPr marL="285750" indent="-285750">
              <a:buFont typeface="Arial" panose="020B0604020202020204" pitchFamily="34" charset="0"/>
              <a:buChar char="•"/>
            </a:pPr>
            <a:r>
              <a:rPr lang="fr-FR" dirty="0">
                <a:solidFill>
                  <a:schemeClr val="bg2">
                    <a:lumMod val="25000"/>
                  </a:schemeClr>
                </a:solidFill>
              </a:rPr>
              <a:t>L’ensemble des primes couvre les indemnisations</a:t>
            </a:r>
          </a:p>
          <a:p>
            <a:pPr marL="285750" indent="-285750">
              <a:buFont typeface="Arial" panose="020B0604020202020204" pitchFamily="34" charset="0"/>
              <a:buChar char="•"/>
            </a:pPr>
            <a:r>
              <a:rPr lang="fr-FR" dirty="0">
                <a:solidFill>
                  <a:schemeClr val="bg2">
                    <a:lumMod val="25000"/>
                  </a:schemeClr>
                </a:solidFill>
              </a:rPr>
              <a:t>Nécessite confiance en la compagnie; </a:t>
            </a:r>
            <a:br>
              <a:rPr lang="fr-FR" dirty="0">
                <a:solidFill>
                  <a:schemeClr val="bg2">
                    <a:lumMod val="25000"/>
                  </a:schemeClr>
                </a:solidFill>
              </a:rPr>
            </a:br>
            <a:r>
              <a:rPr lang="fr-FR" dirty="0">
                <a:solidFill>
                  <a:schemeClr val="bg2">
                    <a:lumMod val="25000"/>
                  </a:schemeClr>
                </a:solidFill>
              </a:rPr>
              <a:t>la rentabilité à long terme garantit l’indemnisation</a:t>
            </a:r>
            <a:endParaRPr lang="en-US" dirty="0">
              <a:solidFill>
                <a:schemeClr val="bg2">
                  <a:lumMod val="25000"/>
                </a:schemeClr>
              </a:solidFill>
            </a:endParaRPr>
          </a:p>
        </p:txBody>
      </p:sp>
      <p:sp>
        <p:nvSpPr>
          <p:cNvPr id="39" name="TextBox 38">
            <a:extLst>
              <a:ext uri="{FF2B5EF4-FFF2-40B4-BE49-F238E27FC236}">
                <a16:creationId xmlns:a16="http://schemas.microsoft.com/office/drawing/2014/main" id="{090F158B-DE68-6C3A-4768-9A1E788CA321}"/>
              </a:ext>
            </a:extLst>
          </p:cNvPr>
          <p:cNvSpPr txBox="1"/>
          <p:nvPr/>
        </p:nvSpPr>
        <p:spPr>
          <a:xfrm>
            <a:off x="9019748" y="5580766"/>
            <a:ext cx="3172252" cy="369332"/>
          </a:xfrm>
          <a:prstGeom prst="rect">
            <a:avLst/>
          </a:prstGeom>
          <a:noFill/>
        </p:spPr>
        <p:txBody>
          <a:bodyPr wrap="square" rtlCol="0">
            <a:spAutoFit/>
          </a:bodyPr>
          <a:lstStyle/>
          <a:p>
            <a:pPr algn="ctr"/>
            <a:r>
              <a:rPr lang="fr-FR" dirty="0">
                <a:solidFill>
                  <a:srgbClr val="0070C0"/>
                </a:solidFill>
              </a:rPr>
              <a:t>Le prix reflète le risque</a:t>
            </a:r>
            <a:endParaRPr lang="en-US" dirty="0">
              <a:solidFill>
                <a:srgbClr val="0070C0"/>
              </a:solidFill>
            </a:endParaRPr>
          </a:p>
        </p:txBody>
      </p:sp>
      <p:sp>
        <p:nvSpPr>
          <p:cNvPr id="2" name="Footer Placeholder 1">
            <a:extLst>
              <a:ext uri="{FF2B5EF4-FFF2-40B4-BE49-F238E27FC236}">
                <a16:creationId xmlns:a16="http://schemas.microsoft.com/office/drawing/2014/main" id="{921C6CE7-744E-B0A6-380C-6E6477FBC9BD}"/>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42417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7"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D9ABB8-50B7-C868-B895-F37658C68E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1A55A8-9AAA-D1CD-4A98-723C4C5CA5E0}"/>
              </a:ext>
            </a:extLst>
          </p:cNvPr>
          <p:cNvSpPr>
            <a:spLocks noGrp="1"/>
          </p:cNvSpPr>
          <p:nvPr>
            <p:ph type="sldNum" sz="quarter" idx="12"/>
          </p:nvPr>
        </p:nvSpPr>
        <p:spPr/>
        <p:txBody>
          <a:bodyPr/>
          <a:lstStyle/>
          <a:p>
            <a:fld id="{F95E6910-D586-4B1A-BC87-A1DD68C0FBEB}" type="slidenum">
              <a:rPr lang="en-US" smtClean="0"/>
              <a:t>14</a:t>
            </a:fld>
            <a:endParaRPr lang="en-US"/>
          </a:p>
        </p:txBody>
      </p:sp>
      <p:sp>
        <p:nvSpPr>
          <p:cNvPr id="5" name="Title 1">
            <a:extLst>
              <a:ext uri="{FF2B5EF4-FFF2-40B4-BE49-F238E27FC236}">
                <a16:creationId xmlns:a16="http://schemas.microsoft.com/office/drawing/2014/main" id="{569D176F-0E94-62C3-7221-FCEA44319522}"/>
              </a:ext>
            </a:extLst>
          </p:cNvPr>
          <p:cNvSpPr txBox="1">
            <a:spLocks/>
          </p:cNvSpPr>
          <p:nvPr/>
        </p:nvSpPr>
        <p:spPr>
          <a:xfrm>
            <a:off x="603682" y="10016"/>
            <a:ext cx="8229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Verdana" panose="020B0604030504040204" pitchFamily="34" charset="0"/>
                <a:ea typeface="Verdana" panose="020B0604030504040204" pitchFamily="34" charset="0"/>
                <a:cs typeface="+mj-cs"/>
              </a:defRPr>
            </a:lvl1pPr>
          </a:lstStyle>
          <a:p>
            <a:r>
              <a:rPr lang="fr-FR" sz="3200" dirty="0"/>
              <a:t>Assurance </a:t>
            </a:r>
          </a:p>
          <a:p>
            <a:r>
              <a:rPr lang="fr-FR" sz="3200" dirty="0"/>
              <a:t>- faibles probabilités et risque de ruine</a:t>
            </a:r>
          </a:p>
        </p:txBody>
      </p:sp>
      <p:pic>
        <p:nvPicPr>
          <p:cNvPr id="11" name="Picture 10" descr="A clipboard with a blue umbrella and a shield&#10;&#10;AI-generated content may be incorrect.">
            <a:extLst>
              <a:ext uri="{FF2B5EF4-FFF2-40B4-BE49-F238E27FC236}">
                <a16:creationId xmlns:a16="http://schemas.microsoft.com/office/drawing/2014/main" id="{BB46C839-6210-A20E-172F-D979F8668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512" y="107354"/>
            <a:ext cx="1865376" cy="1331976"/>
          </a:xfrm>
          <a:prstGeom prst="rect">
            <a:avLst/>
          </a:prstGeom>
        </p:spPr>
      </p:pic>
      <p:pic>
        <p:nvPicPr>
          <p:cNvPr id="9" name="Picture 8" descr="A screenshot of a computer screen&#10;&#10;AI-generated content may be incorrect.">
            <a:extLst>
              <a:ext uri="{FF2B5EF4-FFF2-40B4-BE49-F238E27FC236}">
                <a16:creationId xmlns:a16="http://schemas.microsoft.com/office/drawing/2014/main" id="{DA5BEB52-8250-58B1-5958-C2C4BB205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31" y="3652197"/>
            <a:ext cx="2802166" cy="2966355"/>
          </a:xfrm>
          <a:prstGeom prst="rect">
            <a:avLst/>
          </a:prstGeom>
        </p:spPr>
      </p:pic>
      <p:pic>
        <p:nvPicPr>
          <p:cNvPr id="12" name="Picture 11" descr="A graph of storm damage&#10;&#10;AI-generated content may be incorrect.">
            <a:extLst>
              <a:ext uri="{FF2B5EF4-FFF2-40B4-BE49-F238E27FC236}">
                <a16:creationId xmlns:a16="http://schemas.microsoft.com/office/drawing/2014/main" id="{CC9CBF5E-4ED1-1736-5E5A-76B6B4DA5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192" y="3880429"/>
            <a:ext cx="3391071" cy="2823002"/>
          </a:xfrm>
          <a:prstGeom prst="rect">
            <a:avLst/>
          </a:prstGeom>
        </p:spPr>
      </p:pic>
      <p:pic>
        <p:nvPicPr>
          <p:cNvPr id="15" name="Picture 14" descr="A map of the united states&#10;&#10;AI-generated content may be incorrect.">
            <a:extLst>
              <a:ext uri="{FF2B5EF4-FFF2-40B4-BE49-F238E27FC236}">
                <a16:creationId xmlns:a16="http://schemas.microsoft.com/office/drawing/2014/main" id="{11288809-9653-6CC1-8299-26BB6345B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276" y="1439330"/>
            <a:ext cx="6096000" cy="2337348"/>
          </a:xfrm>
          <a:prstGeom prst="rect">
            <a:avLst/>
          </a:prstGeom>
        </p:spPr>
      </p:pic>
      <p:pic>
        <p:nvPicPr>
          <p:cNvPr id="20" name="Picture 19" descr="A graph of a graph showing the highest risk of the highest risk&#10;&#10;AI-generated content may be incorrect.">
            <a:extLst>
              <a:ext uri="{FF2B5EF4-FFF2-40B4-BE49-F238E27FC236}">
                <a16:creationId xmlns:a16="http://schemas.microsoft.com/office/drawing/2014/main" id="{709E71D0-658C-730E-360E-F26B559255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0144" y="1456406"/>
            <a:ext cx="3152988" cy="2660715"/>
          </a:xfrm>
          <a:prstGeom prst="rect">
            <a:avLst/>
          </a:prstGeom>
        </p:spPr>
      </p:pic>
      <p:pic>
        <p:nvPicPr>
          <p:cNvPr id="26" name="Picture 25" descr="A graph of a graph of a risk&#10;&#10;AI-generated content may be incorrect.">
            <a:extLst>
              <a:ext uri="{FF2B5EF4-FFF2-40B4-BE49-F238E27FC236}">
                <a16:creationId xmlns:a16="http://schemas.microsoft.com/office/drawing/2014/main" id="{FCE0C49B-D470-1F5C-E713-E00344A080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3701" y="4238519"/>
            <a:ext cx="3485874" cy="2326150"/>
          </a:xfrm>
          <a:prstGeom prst="rect">
            <a:avLst/>
          </a:prstGeom>
        </p:spPr>
      </p:pic>
      <p:sp>
        <p:nvSpPr>
          <p:cNvPr id="27" name="TextBox 26">
            <a:extLst>
              <a:ext uri="{FF2B5EF4-FFF2-40B4-BE49-F238E27FC236}">
                <a16:creationId xmlns:a16="http://schemas.microsoft.com/office/drawing/2014/main" id="{777266B4-8AF8-3BCB-A900-466FE9301E82}"/>
              </a:ext>
            </a:extLst>
          </p:cNvPr>
          <p:cNvSpPr txBox="1"/>
          <p:nvPr/>
        </p:nvSpPr>
        <p:spPr>
          <a:xfrm>
            <a:off x="7444292" y="89713"/>
            <a:ext cx="4604273" cy="307777"/>
          </a:xfrm>
          <a:prstGeom prst="rect">
            <a:avLst/>
          </a:prstGeom>
          <a:noFill/>
        </p:spPr>
        <p:txBody>
          <a:bodyPr wrap="square" rtlCol="0">
            <a:spAutoFit/>
          </a:bodyPr>
          <a:lstStyle/>
          <a:p>
            <a:pPr algn="r"/>
            <a:r>
              <a:rPr lang="fr-FR" sz="1400" dirty="0">
                <a:solidFill>
                  <a:schemeClr val="bg2">
                    <a:lumMod val="25000"/>
                  </a:schemeClr>
                </a:solidFill>
              </a:rPr>
              <a:t>The New York Times, série </a:t>
            </a:r>
            <a:r>
              <a:rPr lang="fr-FR" sz="1400" i="1" dirty="0">
                <a:solidFill>
                  <a:schemeClr val="bg2">
                    <a:lumMod val="25000"/>
                  </a:schemeClr>
                </a:solidFill>
                <a:hlinkClick r:id="rId8">
                  <a:extLst>
                    <a:ext uri="{A12FA001-AC4F-418D-AE19-62706E023703}">
                      <ahyp:hlinkClr xmlns:ahyp="http://schemas.microsoft.com/office/drawing/2018/hyperlinkcolor" val="tx"/>
                    </a:ext>
                  </a:extLst>
                </a:hlinkClick>
              </a:rPr>
              <a:t>Homeowner’s </a:t>
            </a:r>
            <a:r>
              <a:rPr lang="fr-FR" sz="1400" i="1" dirty="0" err="1">
                <a:solidFill>
                  <a:schemeClr val="bg2">
                    <a:lumMod val="25000"/>
                  </a:schemeClr>
                </a:solidFill>
                <a:hlinkClick r:id="rId8">
                  <a:extLst>
                    <a:ext uri="{A12FA001-AC4F-418D-AE19-62706E023703}">
                      <ahyp:hlinkClr xmlns:ahyp="http://schemas.microsoft.com/office/drawing/2018/hyperlinkcolor" val="tx"/>
                    </a:ext>
                  </a:extLst>
                </a:hlinkClick>
              </a:rPr>
              <a:t>Insurance</a:t>
            </a:r>
            <a:endParaRPr lang="en-US" sz="1400" dirty="0">
              <a:solidFill>
                <a:schemeClr val="bg2">
                  <a:lumMod val="25000"/>
                </a:schemeClr>
              </a:solidFill>
            </a:endParaRPr>
          </a:p>
        </p:txBody>
      </p:sp>
      <p:sp>
        <p:nvSpPr>
          <p:cNvPr id="2" name="Footer Placeholder 1">
            <a:extLst>
              <a:ext uri="{FF2B5EF4-FFF2-40B4-BE49-F238E27FC236}">
                <a16:creationId xmlns:a16="http://schemas.microsoft.com/office/drawing/2014/main" id="{17A5DBF3-1215-BEDB-F182-EF69B3250E6A}"/>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471669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ACC65-8007-8D86-4CC3-93BA824BF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0D975E-925A-9265-15F6-DFAA992130FD}"/>
              </a:ext>
            </a:extLst>
          </p:cNvPr>
          <p:cNvSpPr>
            <a:spLocks noGrp="1"/>
          </p:cNvSpPr>
          <p:nvPr>
            <p:ph type="title"/>
          </p:nvPr>
        </p:nvSpPr>
        <p:spPr>
          <a:xfrm>
            <a:off x="603682" y="10016"/>
            <a:ext cx="8578418" cy="1325563"/>
          </a:xfrm>
        </p:spPr>
        <p:txBody>
          <a:bodyPr>
            <a:normAutofit/>
          </a:bodyPr>
          <a:lstStyle/>
          <a:p>
            <a:r>
              <a:rPr lang="fr-FR" sz="3200" dirty="0"/>
              <a:t>Prédire des évènements volatiles </a:t>
            </a:r>
            <a:br>
              <a:rPr lang="fr-FR" sz="3200" dirty="0"/>
            </a:br>
            <a:r>
              <a:rPr lang="fr-FR" sz="3200" dirty="0"/>
              <a:t>- John/Jane Doe vs marchés financiers</a:t>
            </a:r>
            <a:endParaRPr lang="en-US" sz="3200" dirty="0"/>
          </a:p>
        </p:txBody>
      </p:sp>
      <p:sp>
        <p:nvSpPr>
          <p:cNvPr id="3" name="Slide Number Placeholder 2">
            <a:extLst>
              <a:ext uri="{FF2B5EF4-FFF2-40B4-BE49-F238E27FC236}">
                <a16:creationId xmlns:a16="http://schemas.microsoft.com/office/drawing/2014/main" id="{73EA0218-2A00-DD8A-8BCC-DC8026EE3B2C}"/>
              </a:ext>
            </a:extLst>
          </p:cNvPr>
          <p:cNvSpPr>
            <a:spLocks noGrp="1"/>
          </p:cNvSpPr>
          <p:nvPr>
            <p:ph type="sldNum" sz="quarter" idx="12"/>
          </p:nvPr>
        </p:nvSpPr>
        <p:spPr/>
        <p:txBody>
          <a:bodyPr/>
          <a:lstStyle/>
          <a:p>
            <a:fld id="{F95E6910-D586-4B1A-BC87-A1DD68C0FBEB}" type="slidenum">
              <a:rPr lang="en-US" smtClean="0"/>
              <a:t>15</a:t>
            </a:fld>
            <a:endParaRPr lang="en-US"/>
          </a:p>
        </p:txBody>
      </p:sp>
      <p:pic>
        <p:nvPicPr>
          <p:cNvPr id="7" name="Picture 6" descr="A graph of stock market&#10;&#10;AI-generated content may be incorrect.">
            <a:extLst>
              <a:ext uri="{FF2B5EF4-FFF2-40B4-BE49-F238E27FC236}">
                <a16:creationId xmlns:a16="http://schemas.microsoft.com/office/drawing/2014/main" id="{45D58101-A265-2AFE-D256-5E9F0CBAC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791" y="1231142"/>
            <a:ext cx="4393721" cy="2743200"/>
          </a:xfrm>
          <a:prstGeom prst="rect">
            <a:avLst/>
          </a:prstGeom>
        </p:spPr>
      </p:pic>
      <p:pic>
        <p:nvPicPr>
          <p:cNvPr id="13" name="Picture 12" descr="A graph of a financial growth&#10;&#10;AI-generated content may be incorrect.">
            <a:extLst>
              <a:ext uri="{FF2B5EF4-FFF2-40B4-BE49-F238E27FC236}">
                <a16:creationId xmlns:a16="http://schemas.microsoft.com/office/drawing/2014/main" id="{CC2D501E-09D1-51F9-1641-201E0335E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990" y="3965575"/>
            <a:ext cx="3587970" cy="2743200"/>
          </a:xfrm>
          <a:prstGeom prst="rect">
            <a:avLst/>
          </a:prstGeom>
        </p:spPr>
      </p:pic>
      <p:pic>
        <p:nvPicPr>
          <p:cNvPr id="14" name="Picture 13" descr="A graph showing the numbers and the price of the stock market&#10;&#10;AI-generated content may be incorrect.">
            <a:extLst>
              <a:ext uri="{FF2B5EF4-FFF2-40B4-BE49-F238E27FC236}">
                <a16:creationId xmlns:a16="http://schemas.microsoft.com/office/drawing/2014/main" id="{EDC1C39A-D4B9-55D5-A4D5-E6E15685B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541" y="1215529"/>
            <a:ext cx="4800599" cy="2743200"/>
          </a:xfrm>
          <a:prstGeom prst="rect">
            <a:avLst/>
          </a:prstGeom>
        </p:spPr>
      </p:pic>
      <p:grpSp>
        <p:nvGrpSpPr>
          <p:cNvPr id="19" name="Group 18">
            <a:extLst>
              <a:ext uri="{FF2B5EF4-FFF2-40B4-BE49-F238E27FC236}">
                <a16:creationId xmlns:a16="http://schemas.microsoft.com/office/drawing/2014/main" id="{D3FA356C-400D-1D24-10BA-264D9EC42770}"/>
              </a:ext>
            </a:extLst>
          </p:cNvPr>
          <p:cNvGrpSpPr>
            <a:grpSpLocks noChangeAspect="1"/>
          </p:cNvGrpSpPr>
          <p:nvPr/>
        </p:nvGrpSpPr>
        <p:grpSpPr>
          <a:xfrm>
            <a:off x="6490541" y="3954844"/>
            <a:ext cx="4800599" cy="2735857"/>
            <a:chOff x="2384488" y="1102398"/>
            <a:chExt cx="5824330" cy="3319281"/>
          </a:xfrm>
        </p:grpSpPr>
        <p:pic>
          <p:nvPicPr>
            <p:cNvPr id="16" name="Picture 15" descr="A graph with numbers and dots&#10;&#10;AI-generated content may be incorrect.">
              <a:extLst>
                <a:ext uri="{FF2B5EF4-FFF2-40B4-BE49-F238E27FC236}">
                  <a16:creationId xmlns:a16="http://schemas.microsoft.com/office/drawing/2014/main" id="{050AD70E-552A-02D1-3DBB-9D712B379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4488" y="1102398"/>
              <a:ext cx="5824330" cy="3319281"/>
            </a:xfrm>
            <a:prstGeom prst="rect">
              <a:avLst/>
            </a:prstGeom>
          </p:spPr>
        </p:pic>
        <p:pic>
          <p:nvPicPr>
            <p:cNvPr id="18" name="Picture 17" descr="A graph with blue dots and numbers&#10;&#10;AI-generated content may be incorrect.">
              <a:extLst>
                <a:ext uri="{FF2B5EF4-FFF2-40B4-BE49-F238E27FC236}">
                  <a16:creationId xmlns:a16="http://schemas.microsoft.com/office/drawing/2014/main" id="{B2F81A2D-511A-D03B-8717-773E33E4C4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4790" y="1823841"/>
              <a:ext cx="3441300" cy="2546337"/>
            </a:xfrm>
            <a:prstGeom prst="rect">
              <a:avLst/>
            </a:prstGeom>
          </p:spPr>
        </p:pic>
      </p:grpSp>
      <p:sp>
        <p:nvSpPr>
          <p:cNvPr id="20" name="TextBox 19">
            <a:extLst>
              <a:ext uri="{FF2B5EF4-FFF2-40B4-BE49-F238E27FC236}">
                <a16:creationId xmlns:a16="http://schemas.microsoft.com/office/drawing/2014/main" id="{A1D6E924-2B68-0994-C567-82BAE1F802F1}"/>
              </a:ext>
            </a:extLst>
          </p:cNvPr>
          <p:cNvSpPr txBox="1"/>
          <p:nvPr/>
        </p:nvSpPr>
        <p:spPr>
          <a:xfrm>
            <a:off x="9182100" y="88900"/>
            <a:ext cx="2832100" cy="369332"/>
          </a:xfrm>
          <a:prstGeom prst="rect">
            <a:avLst/>
          </a:prstGeom>
          <a:noFill/>
        </p:spPr>
        <p:txBody>
          <a:bodyPr wrap="square" rtlCol="0">
            <a:spAutoFit/>
          </a:bodyPr>
          <a:lstStyle/>
          <a:p>
            <a:pPr algn="r"/>
            <a:r>
              <a:rPr lang="fr-FR" dirty="0">
                <a:solidFill>
                  <a:schemeClr val="bg2">
                    <a:lumMod val="25000"/>
                  </a:schemeClr>
                </a:solidFill>
                <a:hlinkClick r:id="rId7">
                  <a:extLst>
                    <a:ext uri="{A12FA001-AC4F-418D-AE19-62706E023703}">
                      <ahyp:hlinkClr xmlns:ahyp="http://schemas.microsoft.com/office/drawing/2018/hyperlinkcolor" val="tx"/>
                    </a:ext>
                  </a:extLst>
                </a:hlinkClick>
              </a:rPr>
              <a:t>cours</a:t>
            </a:r>
            <a:r>
              <a:rPr lang="fr-FR" dirty="0">
                <a:solidFill>
                  <a:schemeClr val="bg2">
                    <a:lumMod val="25000"/>
                  </a:schemeClr>
                </a:solidFill>
              </a:rPr>
              <a:t> de R. Schiller, Yale</a:t>
            </a:r>
            <a:endParaRPr lang="en-US" dirty="0">
              <a:solidFill>
                <a:schemeClr val="bg2">
                  <a:lumMod val="25000"/>
                </a:schemeClr>
              </a:solidFill>
            </a:endParaRPr>
          </a:p>
        </p:txBody>
      </p:sp>
      <p:sp>
        <p:nvSpPr>
          <p:cNvPr id="4" name="Footer Placeholder 3">
            <a:extLst>
              <a:ext uri="{FF2B5EF4-FFF2-40B4-BE49-F238E27FC236}">
                <a16:creationId xmlns:a16="http://schemas.microsoft.com/office/drawing/2014/main" id="{7293936F-31A7-F359-C926-033270865BF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72903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8D5D4-63EF-B2B0-00DD-64A6050C0B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89490-64CE-99A0-E1A5-5C3E5C5491D9}"/>
              </a:ext>
            </a:extLst>
          </p:cNvPr>
          <p:cNvSpPr>
            <a:spLocks noGrp="1"/>
          </p:cNvSpPr>
          <p:nvPr>
            <p:ph type="title"/>
          </p:nvPr>
        </p:nvSpPr>
        <p:spPr/>
        <p:txBody>
          <a:bodyPr>
            <a:normAutofit/>
          </a:bodyPr>
          <a:lstStyle/>
          <a:p>
            <a:r>
              <a:rPr lang="fr-FR" dirty="0"/>
              <a:t>Prédire des évènements volatiles </a:t>
            </a:r>
            <a:br>
              <a:rPr lang="fr-FR" dirty="0"/>
            </a:br>
            <a:r>
              <a:rPr lang="fr-FR" dirty="0"/>
              <a:t>- comment et quand ?</a:t>
            </a:r>
            <a:endParaRPr lang="en-US" dirty="0"/>
          </a:p>
        </p:txBody>
      </p:sp>
      <p:sp>
        <p:nvSpPr>
          <p:cNvPr id="3" name="Slide Number Placeholder 2">
            <a:extLst>
              <a:ext uri="{FF2B5EF4-FFF2-40B4-BE49-F238E27FC236}">
                <a16:creationId xmlns:a16="http://schemas.microsoft.com/office/drawing/2014/main" id="{3C471BB3-B504-C6CA-E597-C04ACC22BCD3}"/>
              </a:ext>
            </a:extLst>
          </p:cNvPr>
          <p:cNvSpPr>
            <a:spLocks noGrp="1"/>
          </p:cNvSpPr>
          <p:nvPr>
            <p:ph type="sldNum" sz="quarter" idx="12"/>
          </p:nvPr>
        </p:nvSpPr>
        <p:spPr/>
        <p:txBody>
          <a:bodyPr/>
          <a:lstStyle/>
          <a:p>
            <a:fld id="{F95E6910-D586-4B1A-BC87-A1DD68C0FBEB}" type="slidenum">
              <a:rPr lang="en-US" smtClean="0"/>
              <a:t>16</a:t>
            </a:fld>
            <a:endParaRPr lang="en-US" dirty="0"/>
          </a:p>
        </p:txBody>
      </p:sp>
      <p:grpSp>
        <p:nvGrpSpPr>
          <p:cNvPr id="8" name="Group 7">
            <a:extLst>
              <a:ext uri="{FF2B5EF4-FFF2-40B4-BE49-F238E27FC236}">
                <a16:creationId xmlns:a16="http://schemas.microsoft.com/office/drawing/2014/main" id="{442CDB28-7840-89FE-9D76-2C034C17A1A9}"/>
              </a:ext>
            </a:extLst>
          </p:cNvPr>
          <p:cNvGrpSpPr/>
          <p:nvPr/>
        </p:nvGrpSpPr>
        <p:grpSpPr>
          <a:xfrm>
            <a:off x="432528" y="1165315"/>
            <a:ext cx="4572000" cy="5373597"/>
            <a:chOff x="603682" y="1165315"/>
            <a:chExt cx="4572000" cy="5373597"/>
          </a:xfrm>
        </p:grpSpPr>
        <p:pic>
          <p:nvPicPr>
            <p:cNvPr id="21" name="Picture 4" descr="March 2024 Market Summary: Trends &amp; Analysis | YCharts Monthly Wrap">
              <a:extLst>
                <a:ext uri="{FF2B5EF4-FFF2-40B4-BE49-F238E27FC236}">
                  <a16:creationId xmlns:a16="http://schemas.microsoft.com/office/drawing/2014/main" id="{CE7D1202-E54A-F6C4-6331-70F184ECC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82" y="1165315"/>
              <a:ext cx="4572000" cy="26789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rkets News, July 12, 2024: Stocks Close Higher to Finish Week With Gains;  Dow Above 40K">
              <a:extLst>
                <a:ext uri="{FF2B5EF4-FFF2-40B4-BE49-F238E27FC236}">
                  <a16:creationId xmlns:a16="http://schemas.microsoft.com/office/drawing/2014/main" id="{558AFED6-8919-2706-E51C-762A8D2DB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82" y="3878123"/>
              <a:ext cx="4572000" cy="26607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8BA8EDEB-C082-7940-ECBB-F36286994AEA}"/>
              </a:ext>
            </a:extLst>
          </p:cNvPr>
          <p:cNvGrpSpPr/>
          <p:nvPr/>
        </p:nvGrpSpPr>
        <p:grpSpPr>
          <a:xfrm>
            <a:off x="5639347" y="1148836"/>
            <a:ext cx="6329168" cy="1631216"/>
            <a:chOff x="5639347" y="1202906"/>
            <a:chExt cx="6329168" cy="1631216"/>
          </a:xfrm>
        </p:grpSpPr>
        <p:sp>
          <p:nvSpPr>
            <p:cNvPr id="5" name="TextBox 4">
              <a:extLst>
                <a:ext uri="{FF2B5EF4-FFF2-40B4-BE49-F238E27FC236}">
                  <a16:creationId xmlns:a16="http://schemas.microsoft.com/office/drawing/2014/main" id="{01EDF548-5B0F-EBEA-79A5-11D611FED596}"/>
                </a:ext>
              </a:extLst>
            </p:cNvPr>
            <p:cNvSpPr txBox="1"/>
            <p:nvPr/>
          </p:nvSpPr>
          <p:spPr>
            <a:xfrm>
              <a:off x="5639347" y="1202906"/>
              <a:ext cx="4731025" cy="1631216"/>
            </a:xfrm>
            <a:prstGeom prst="rect">
              <a:avLst/>
            </a:prstGeom>
            <a:noFill/>
          </p:spPr>
          <p:txBody>
            <a:bodyPr wrap="square">
              <a:spAutoFit/>
            </a:bodyPr>
            <a:lstStyle/>
            <a:p>
              <a:pPr marL="0" indent="0">
                <a:spcAft>
                  <a:spcPts val="600"/>
                </a:spcAft>
                <a:buNone/>
              </a:pPr>
              <a:r>
                <a:rPr lang="en-US" dirty="0">
                  <a:solidFill>
                    <a:srgbClr val="0070C0"/>
                  </a:solidFill>
                </a:rPr>
                <a:t>1. Marché </a:t>
              </a:r>
              <a:r>
                <a:rPr lang="en-US" dirty="0" err="1">
                  <a:solidFill>
                    <a:srgbClr val="0070C0"/>
                  </a:solidFill>
                </a:rPr>
                <a:t>efficace</a:t>
              </a:r>
              <a:r>
                <a:rPr lang="en-US" dirty="0">
                  <a:solidFill>
                    <a:srgbClr val="0070C0"/>
                  </a:solidFill>
                </a:rPr>
                <a:t> </a:t>
              </a:r>
              <a:r>
                <a:rPr lang="en-US" dirty="0">
                  <a:solidFill>
                    <a:schemeClr val="bg2">
                      <a:lumMod val="25000"/>
                    </a:schemeClr>
                  </a:solidFill>
                </a:rPr>
                <a:t>(efficient market hypothesis): </a:t>
              </a:r>
            </a:p>
            <a:p>
              <a:pPr marL="285750" indent="-285750">
                <a:spcAft>
                  <a:spcPts val="600"/>
                </a:spcAft>
                <a:buFont typeface="Arial" panose="020B0604020202020204" pitchFamily="34" charset="0"/>
                <a:buChar char="•"/>
              </a:pPr>
              <a:r>
                <a:rPr lang="en-US" dirty="0">
                  <a:solidFill>
                    <a:schemeClr val="bg2">
                      <a:lumMod val="25000"/>
                    </a:schemeClr>
                  </a:solidFill>
                </a:rPr>
                <a:t>Nouvelle information </a:t>
              </a:r>
              <a:r>
                <a:rPr lang="en-US" dirty="0" err="1">
                  <a:solidFill>
                    <a:schemeClr val="bg2">
                      <a:lumMod val="25000"/>
                    </a:schemeClr>
                  </a:solidFill>
                </a:rPr>
                <a:t>rapidement</a:t>
              </a:r>
              <a:r>
                <a:rPr lang="en-US" dirty="0">
                  <a:solidFill>
                    <a:schemeClr val="bg2">
                      <a:lumMod val="25000"/>
                    </a:schemeClr>
                  </a:solidFill>
                </a:rPr>
                <a:t> </a:t>
              </a:r>
              <a:r>
                <a:rPr lang="en-US" dirty="0" err="1">
                  <a:solidFill>
                    <a:schemeClr val="bg2">
                      <a:lumMod val="25000"/>
                    </a:schemeClr>
                  </a:solidFill>
                </a:rPr>
                <a:t>intégrée</a:t>
              </a:r>
              <a:r>
                <a:rPr lang="en-US" dirty="0">
                  <a:solidFill>
                    <a:schemeClr val="bg2">
                      <a:lumMod val="25000"/>
                    </a:schemeClr>
                  </a:solidFill>
                </a:rPr>
                <a:t> dans le prix (</a:t>
              </a:r>
              <a:r>
                <a:rPr lang="en-US" dirty="0" err="1">
                  <a:solidFill>
                    <a:schemeClr val="bg2">
                      <a:lumMod val="25000"/>
                    </a:schemeClr>
                  </a:solidFill>
                </a:rPr>
                <a:t>nécessite</a:t>
              </a:r>
              <a:r>
                <a:rPr lang="en-US" dirty="0">
                  <a:solidFill>
                    <a:schemeClr val="bg2">
                      <a:lumMod val="25000"/>
                    </a:schemeClr>
                  </a:solidFill>
                </a:rPr>
                <a:t> </a:t>
              </a:r>
              <a:r>
                <a:rPr lang="en-US" i="1" dirty="0">
                  <a:solidFill>
                    <a:schemeClr val="bg2">
                      <a:lumMod val="25000"/>
                    </a:schemeClr>
                  </a:solidFill>
                </a:rPr>
                <a:t>perfect information</a:t>
              </a:r>
              <a:r>
                <a:rPr lang="en-US" dirty="0">
                  <a:solidFill>
                    <a:schemeClr val="bg2">
                      <a:lumMod val="25000"/>
                    </a:schemeClr>
                  </a:solidFill>
                </a:rPr>
                <a:t>)</a:t>
              </a:r>
            </a:p>
            <a:p>
              <a:pPr marL="285750" indent="-285750">
                <a:spcAft>
                  <a:spcPts val="600"/>
                </a:spcAft>
                <a:buFont typeface="Arial" panose="020B0604020202020204" pitchFamily="34" charset="0"/>
                <a:buChar char="•"/>
              </a:pPr>
              <a:r>
                <a:rPr lang="en-US" dirty="0">
                  <a:solidFill>
                    <a:schemeClr val="bg2">
                      <a:lumMod val="25000"/>
                    </a:schemeClr>
                  </a:solidFill>
                </a:rPr>
                <a:t>La </a:t>
              </a:r>
              <a:r>
                <a:rPr lang="en-US" dirty="0" err="1">
                  <a:solidFill>
                    <a:schemeClr val="bg2">
                      <a:lumMod val="25000"/>
                    </a:schemeClr>
                  </a:solidFill>
                </a:rPr>
                <a:t>valeur</a:t>
              </a:r>
              <a:r>
                <a:rPr lang="en-US" dirty="0">
                  <a:solidFill>
                    <a:schemeClr val="bg2">
                      <a:lumMod val="25000"/>
                    </a:schemeClr>
                  </a:solidFill>
                </a:rPr>
                <a:t> </a:t>
              </a:r>
              <a:r>
                <a:rPr lang="en-US" dirty="0" err="1">
                  <a:solidFill>
                    <a:schemeClr val="bg2">
                      <a:lumMod val="25000"/>
                    </a:schemeClr>
                  </a:solidFill>
                </a:rPr>
                <a:t>intègre</a:t>
              </a:r>
              <a:r>
                <a:rPr lang="en-US" dirty="0">
                  <a:solidFill>
                    <a:schemeClr val="bg2">
                      <a:lumMod val="25000"/>
                    </a:schemeClr>
                  </a:solidFill>
                </a:rPr>
                <a:t> passé et </a:t>
              </a:r>
              <a:r>
                <a:rPr lang="en-US" dirty="0" err="1">
                  <a:solidFill>
                    <a:schemeClr val="bg2">
                      <a:lumMod val="25000"/>
                    </a:schemeClr>
                  </a:solidFill>
                </a:rPr>
                <a:t>futur</a:t>
              </a:r>
              <a:endParaRPr lang="en-US" dirty="0">
                <a:solidFill>
                  <a:schemeClr val="bg2">
                    <a:lumMod val="25000"/>
                  </a:schemeClr>
                </a:solidFill>
              </a:endParaRPr>
            </a:p>
          </p:txBody>
        </p:sp>
        <p:pic>
          <p:nvPicPr>
            <p:cNvPr id="11" name="Picture 10" descr="A diagram of a function&#10;&#10;AI-generated content may be incorrect.">
              <a:extLst>
                <a:ext uri="{FF2B5EF4-FFF2-40B4-BE49-F238E27FC236}">
                  <a16:creationId xmlns:a16="http://schemas.microsoft.com/office/drawing/2014/main" id="{64A3914D-9D45-02B8-127F-9992CFFEC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5069" y="1411874"/>
              <a:ext cx="1673446" cy="1273061"/>
            </a:xfrm>
            <a:prstGeom prst="rect">
              <a:avLst/>
            </a:prstGeom>
          </p:spPr>
        </p:pic>
      </p:grpSp>
      <p:grpSp>
        <p:nvGrpSpPr>
          <p:cNvPr id="26" name="Group 25">
            <a:extLst>
              <a:ext uri="{FF2B5EF4-FFF2-40B4-BE49-F238E27FC236}">
                <a16:creationId xmlns:a16="http://schemas.microsoft.com/office/drawing/2014/main" id="{8D159D55-35BC-D60B-78E7-C756D5A438E2}"/>
              </a:ext>
            </a:extLst>
          </p:cNvPr>
          <p:cNvGrpSpPr/>
          <p:nvPr/>
        </p:nvGrpSpPr>
        <p:grpSpPr>
          <a:xfrm>
            <a:off x="5639347" y="2869601"/>
            <a:ext cx="5942507" cy="2490740"/>
            <a:chOff x="5639347" y="3429000"/>
            <a:chExt cx="5942507" cy="2490740"/>
          </a:xfrm>
        </p:grpSpPr>
        <p:sp>
          <p:nvSpPr>
            <p:cNvPr id="9" name="TextBox 8">
              <a:extLst>
                <a:ext uri="{FF2B5EF4-FFF2-40B4-BE49-F238E27FC236}">
                  <a16:creationId xmlns:a16="http://schemas.microsoft.com/office/drawing/2014/main" id="{C0FBF4F5-BECA-3A41-6C13-8C148E8DC2A3}"/>
                </a:ext>
              </a:extLst>
            </p:cNvPr>
            <p:cNvSpPr txBox="1"/>
            <p:nvPr/>
          </p:nvSpPr>
          <p:spPr>
            <a:xfrm>
              <a:off x="5639348" y="3429000"/>
              <a:ext cx="5942506" cy="369332"/>
            </a:xfrm>
            <a:prstGeom prst="rect">
              <a:avLst/>
            </a:prstGeom>
            <a:noFill/>
          </p:spPr>
          <p:txBody>
            <a:bodyPr wrap="square">
              <a:spAutoFit/>
            </a:bodyPr>
            <a:lstStyle/>
            <a:p>
              <a:pPr marL="0" indent="0">
                <a:spcAft>
                  <a:spcPts val="600"/>
                </a:spcAft>
                <a:buNone/>
              </a:pPr>
              <a:r>
                <a:rPr lang="en-US" dirty="0">
                  <a:solidFill>
                    <a:srgbClr val="0070C0"/>
                  </a:solidFill>
                </a:rPr>
                <a:t>2. Marche </a:t>
              </a:r>
              <a:r>
                <a:rPr lang="en-US" dirty="0" err="1">
                  <a:solidFill>
                    <a:srgbClr val="0070C0"/>
                  </a:solidFill>
                </a:rPr>
                <a:t>aléatoire</a:t>
              </a:r>
              <a:r>
                <a:rPr lang="en-US" dirty="0">
                  <a:solidFill>
                    <a:srgbClr val="0070C0"/>
                  </a:solidFill>
                </a:rPr>
                <a:t> </a:t>
              </a:r>
              <a:r>
                <a:rPr lang="en-US" dirty="0">
                  <a:solidFill>
                    <a:schemeClr val="bg2">
                      <a:lumMod val="25000"/>
                    </a:schemeClr>
                  </a:solidFill>
                </a:rPr>
                <a:t>(random walk/auto-regression) </a:t>
              </a:r>
            </a:p>
          </p:txBody>
        </p:sp>
        <p:grpSp>
          <p:nvGrpSpPr>
            <p:cNvPr id="25" name="Group 24">
              <a:extLst>
                <a:ext uri="{FF2B5EF4-FFF2-40B4-BE49-F238E27FC236}">
                  <a16:creationId xmlns:a16="http://schemas.microsoft.com/office/drawing/2014/main" id="{AADA560B-3EB8-3C76-7351-0DCECA166F4F}"/>
                </a:ext>
              </a:extLst>
            </p:cNvPr>
            <p:cNvGrpSpPr/>
            <p:nvPr/>
          </p:nvGrpSpPr>
          <p:grpSpPr>
            <a:xfrm>
              <a:off x="5639347" y="3798332"/>
              <a:ext cx="5942506" cy="2121408"/>
              <a:chOff x="5411294" y="4106649"/>
              <a:chExt cx="5942506" cy="2121408"/>
            </a:xfrm>
          </p:grpSpPr>
          <p:pic>
            <p:nvPicPr>
              <p:cNvPr id="19" name="Picture 18" descr="A graph with red and orange lines&#10;&#10;AI-generated content may be incorrect.">
                <a:extLst>
                  <a:ext uri="{FF2B5EF4-FFF2-40B4-BE49-F238E27FC236}">
                    <a16:creationId xmlns:a16="http://schemas.microsoft.com/office/drawing/2014/main" id="{A1EBDBD0-8F61-1D62-753E-6934FE4C49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1294" y="4106649"/>
                <a:ext cx="2822095" cy="2116571"/>
              </a:xfrm>
              <a:prstGeom prst="rect">
                <a:avLst/>
              </a:prstGeom>
            </p:spPr>
          </p:pic>
          <p:pic>
            <p:nvPicPr>
              <p:cNvPr id="24" name="Picture 23" descr="A graph of different types of walking&#10;&#10;AI-generated content may be incorrect.">
                <a:extLst>
                  <a:ext uri="{FF2B5EF4-FFF2-40B4-BE49-F238E27FC236}">
                    <a16:creationId xmlns:a16="http://schemas.microsoft.com/office/drawing/2014/main" id="{FFC796B1-4F39-185F-B5A7-498AE0BA6A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829" y="4106649"/>
                <a:ext cx="2969971" cy="2121408"/>
              </a:xfrm>
              <a:prstGeom prst="rect">
                <a:avLst/>
              </a:prstGeom>
            </p:spPr>
          </p:pic>
        </p:grpSp>
      </p:grpSp>
      <p:sp>
        <p:nvSpPr>
          <p:cNvPr id="28" name="TextBox 27">
            <a:extLst>
              <a:ext uri="{FF2B5EF4-FFF2-40B4-BE49-F238E27FC236}">
                <a16:creationId xmlns:a16="http://schemas.microsoft.com/office/drawing/2014/main" id="{8FD736F2-8E46-B40C-737F-019F94770AC7}"/>
              </a:ext>
            </a:extLst>
          </p:cNvPr>
          <p:cNvSpPr txBox="1"/>
          <p:nvPr/>
        </p:nvSpPr>
        <p:spPr>
          <a:xfrm>
            <a:off x="5563497" y="5445356"/>
            <a:ext cx="6094206" cy="1077218"/>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dirty="0">
                <a:solidFill>
                  <a:srgbClr val="0070C0"/>
                </a:solidFill>
              </a:rPr>
              <a:t>Comment </a:t>
            </a:r>
            <a:r>
              <a:rPr lang="en-US" dirty="0" err="1">
                <a:solidFill>
                  <a:srgbClr val="0070C0"/>
                </a:solidFill>
              </a:rPr>
              <a:t>prédire</a:t>
            </a:r>
            <a:r>
              <a:rPr lang="en-US" dirty="0">
                <a:solidFill>
                  <a:srgbClr val="0070C0"/>
                </a:solidFill>
              </a:rPr>
              <a:t> ? </a:t>
            </a:r>
            <a:r>
              <a:rPr lang="en-US" dirty="0"/>
              <a:t>-&gt;</a:t>
            </a:r>
            <a:r>
              <a:rPr lang="en-US" dirty="0">
                <a:solidFill>
                  <a:srgbClr val="0070C0"/>
                </a:solidFill>
              </a:rPr>
              <a:t> </a:t>
            </a:r>
            <a:r>
              <a:rPr lang="en-US" dirty="0" err="1">
                <a:solidFill>
                  <a:schemeClr val="accent2"/>
                </a:solidFill>
              </a:rPr>
              <a:t>horizontale</a:t>
            </a:r>
            <a:r>
              <a:rPr lang="en-US" dirty="0">
                <a:solidFill>
                  <a:schemeClr val="accent2"/>
                </a:solidFill>
              </a:rPr>
              <a:t> (</a:t>
            </a:r>
            <a:r>
              <a:rPr lang="en-US" i="1" dirty="0">
                <a:solidFill>
                  <a:schemeClr val="accent2"/>
                </a:solidFill>
              </a:rPr>
              <a:t>slope</a:t>
            </a:r>
            <a:r>
              <a:rPr lang="en-US" dirty="0">
                <a:solidFill>
                  <a:schemeClr val="accent2"/>
                </a:solidFill>
              </a:rPr>
              <a:t>) (passé inutile)</a:t>
            </a:r>
          </a:p>
          <a:p>
            <a:pPr marL="285750" indent="-285750">
              <a:spcAft>
                <a:spcPts val="600"/>
              </a:spcAft>
              <a:buFont typeface="Arial" panose="020B0604020202020204" pitchFamily="34" charset="0"/>
              <a:buChar char="•"/>
            </a:pPr>
            <a:r>
              <a:rPr lang="en-US" dirty="0">
                <a:solidFill>
                  <a:srgbClr val="0070C0"/>
                </a:solidFill>
              </a:rPr>
              <a:t>Quand </a:t>
            </a:r>
            <a:r>
              <a:rPr lang="en-US" dirty="0" err="1">
                <a:solidFill>
                  <a:srgbClr val="0070C0"/>
                </a:solidFill>
              </a:rPr>
              <a:t>prédire</a:t>
            </a:r>
            <a:r>
              <a:rPr lang="en-US" dirty="0">
                <a:solidFill>
                  <a:srgbClr val="0070C0"/>
                </a:solidFill>
              </a:rPr>
              <a:t> ? </a:t>
            </a:r>
            <a:r>
              <a:rPr lang="en-US" dirty="0"/>
              <a:t>-&gt;</a:t>
            </a:r>
            <a:r>
              <a:rPr lang="en-US" dirty="0">
                <a:solidFill>
                  <a:srgbClr val="0070C0"/>
                </a:solidFill>
              </a:rPr>
              <a:t> </a:t>
            </a:r>
            <a:r>
              <a:rPr lang="en-US" dirty="0" err="1">
                <a:solidFill>
                  <a:schemeClr val="accent2"/>
                </a:solidFill>
              </a:rPr>
              <a:t>hasard</a:t>
            </a:r>
            <a:r>
              <a:rPr lang="en-US" dirty="0">
                <a:solidFill>
                  <a:schemeClr val="accent2"/>
                </a:solidFill>
              </a:rPr>
              <a:t> (</a:t>
            </a:r>
            <a:r>
              <a:rPr lang="en-US" dirty="0" err="1">
                <a:solidFill>
                  <a:schemeClr val="accent2"/>
                </a:solidFill>
              </a:rPr>
              <a:t>risque</a:t>
            </a:r>
            <a:r>
              <a:rPr lang="en-US" dirty="0">
                <a:solidFill>
                  <a:schemeClr val="accent2"/>
                </a:solidFill>
              </a:rPr>
              <a:t>-variance)</a:t>
            </a:r>
          </a:p>
          <a:p>
            <a:pPr marL="285750" indent="-285750">
              <a:spcAft>
                <a:spcPts val="600"/>
              </a:spcAft>
              <a:buFont typeface="Arial" panose="020B0604020202020204" pitchFamily="34" charset="0"/>
              <a:buChar char="•"/>
            </a:pPr>
            <a:r>
              <a:rPr lang="en-US" dirty="0">
                <a:solidFill>
                  <a:srgbClr val="0070C0"/>
                </a:solidFill>
              </a:rPr>
              <a:t>Loi des grands </a:t>
            </a:r>
            <a:r>
              <a:rPr lang="en-US" dirty="0" err="1">
                <a:solidFill>
                  <a:srgbClr val="0070C0"/>
                </a:solidFill>
              </a:rPr>
              <a:t>nombres</a:t>
            </a:r>
            <a:r>
              <a:rPr lang="en-US" dirty="0">
                <a:solidFill>
                  <a:srgbClr val="0070C0"/>
                </a:solidFill>
              </a:rPr>
              <a:t> </a:t>
            </a:r>
            <a:r>
              <a:rPr lang="en-US" dirty="0"/>
              <a:t>-&gt;</a:t>
            </a:r>
            <a:r>
              <a:rPr lang="en-US" dirty="0">
                <a:solidFill>
                  <a:srgbClr val="0070C0"/>
                </a:solidFill>
              </a:rPr>
              <a:t> </a:t>
            </a:r>
            <a:r>
              <a:rPr lang="en-US" dirty="0">
                <a:solidFill>
                  <a:schemeClr val="accent2"/>
                </a:solidFill>
              </a:rPr>
              <a:t>+EV </a:t>
            </a:r>
            <a:r>
              <a:rPr lang="en-US" u="sng" dirty="0" err="1">
                <a:solidFill>
                  <a:schemeClr val="accent2"/>
                </a:solidFill>
              </a:rPr>
              <a:t>ssi</a:t>
            </a:r>
            <a:r>
              <a:rPr lang="en-US" dirty="0">
                <a:solidFill>
                  <a:schemeClr val="accent2"/>
                </a:solidFill>
              </a:rPr>
              <a:t> large </a:t>
            </a:r>
            <a:r>
              <a:rPr lang="en-US" i="1" dirty="0">
                <a:solidFill>
                  <a:schemeClr val="accent2"/>
                </a:solidFill>
              </a:rPr>
              <a:t>n</a:t>
            </a:r>
            <a:r>
              <a:rPr lang="en-US" dirty="0">
                <a:solidFill>
                  <a:schemeClr val="accent2"/>
                </a:solidFill>
              </a:rPr>
              <a:t> </a:t>
            </a:r>
            <a:r>
              <a:rPr lang="en-US" dirty="0" err="1">
                <a:solidFill>
                  <a:schemeClr val="accent2"/>
                </a:solidFill>
              </a:rPr>
              <a:t>prédictions</a:t>
            </a:r>
            <a:endParaRPr lang="en-US" dirty="0">
              <a:solidFill>
                <a:schemeClr val="accent2"/>
              </a:solidFill>
            </a:endParaRPr>
          </a:p>
        </p:txBody>
      </p:sp>
      <p:sp>
        <p:nvSpPr>
          <p:cNvPr id="4" name="Footer Placeholder 3">
            <a:extLst>
              <a:ext uri="{FF2B5EF4-FFF2-40B4-BE49-F238E27FC236}">
                <a16:creationId xmlns:a16="http://schemas.microsoft.com/office/drawing/2014/main" id="{7E503F94-1D13-6774-C0FC-DB5FCFDAC62E}"/>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53443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0E283-FE16-208B-2F14-54A43AEA2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06653-E477-3BE0-2791-12AA54DA6970}"/>
              </a:ext>
            </a:extLst>
          </p:cNvPr>
          <p:cNvSpPr>
            <a:spLocks noGrp="1"/>
          </p:cNvSpPr>
          <p:nvPr>
            <p:ph type="title"/>
          </p:nvPr>
        </p:nvSpPr>
        <p:spPr/>
        <p:txBody>
          <a:bodyPr>
            <a:normAutofit/>
          </a:bodyPr>
          <a:lstStyle/>
          <a:p>
            <a:r>
              <a:rPr lang="fr-FR" dirty="0"/>
              <a:t>Prédire des évènements volatiles</a:t>
            </a:r>
            <a:br>
              <a:rPr lang="fr-FR" dirty="0"/>
            </a:br>
            <a:r>
              <a:rPr lang="fr-FR" dirty="0"/>
              <a:t>- estimer les risques</a:t>
            </a:r>
            <a:endParaRPr lang="en-US" dirty="0"/>
          </a:p>
        </p:txBody>
      </p:sp>
      <p:sp>
        <p:nvSpPr>
          <p:cNvPr id="3" name="Slide Number Placeholder 2">
            <a:extLst>
              <a:ext uri="{FF2B5EF4-FFF2-40B4-BE49-F238E27FC236}">
                <a16:creationId xmlns:a16="http://schemas.microsoft.com/office/drawing/2014/main" id="{94E5A355-36BF-8527-CD1C-5FC830480624}"/>
              </a:ext>
            </a:extLst>
          </p:cNvPr>
          <p:cNvSpPr>
            <a:spLocks noGrp="1"/>
          </p:cNvSpPr>
          <p:nvPr>
            <p:ph type="sldNum" sz="quarter" idx="12"/>
          </p:nvPr>
        </p:nvSpPr>
        <p:spPr/>
        <p:txBody>
          <a:bodyPr/>
          <a:lstStyle/>
          <a:p>
            <a:fld id="{F95E6910-D586-4B1A-BC87-A1DD68C0FBEB}" type="slidenum">
              <a:rPr lang="en-US" smtClean="0"/>
              <a:t>17</a:t>
            </a:fld>
            <a:endParaRPr lang="en-US" dirty="0"/>
          </a:p>
        </p:txBody>
      </p:sp>
      <p:pic>
        <p:nvPicPr>
          <p:cNvPr id="12" name="Picture 11" descr="A graph on a black background&#10;&#10;AI-generated content may be incorrect.">
            <a:extLst>
              <a:ext uri="{FF2B5EF4-FFF2-40B4-BE49-F238E27FC236}">
                <a16:creationId xmlns:a16="http://schemas.microsoft.com/office/drawing/2014/main" id="{786A3C15-A11B-C578-95F9-5784F73C9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562" y="1227812"/>
            <a:ext cx="4572000" cy="3304373"/>
          </a:xfrm>
          <a:prstGeom prst="rect">
            <a:avLst/>
          </a:prstGeom>
        </p:spPr>
      </p:pic>
      <p:pic>
        <p:nvPicPr>
          <p:cNvPr id="14" name="Picture 13" descr="A graph of a normal distribution&#10;&#10;AI-generated content may be incorrect.">
            <a:extLst>
              <a:ext uri="{FF2B5EF4-FFF2-40B4-BE49-F238E27FC236}">
                <a16:creationId xmlns:a16="http://schemas.microsoft.com/office/drawing/2014/main" id="{183BDB0D-85E4-14B7-D4EE-2403B2134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037706"/>
            <a:ext cx="4572000" cy="2391294"/>
          </a:xfrm>
          <a:prstGeom prst="rect">
            <a:avLst/>
          </a:prstGeom>
        </p:spPr>
      </p:pic>
      <p:pic>
        <p:nvPicPr>
          <p:cNvPr id="16" name="Picture 15" descr="A graph of a number of stock prices&#10;&#10;AI-generated content may be incorrect.">
            <a:extLst>
              <a:ext uri="{FF2B5EF4-FFF2-40B4-BE49-F238E27FC236}">
                <a16:creationId xmlns:a16="http://schemas.microsoft.com/office/drawing/2014/main" id="{88B80898-8354-DE41-2180-481754EA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3598664"/>
            <a:ext cx="4572000" cy="3058509"/>
          </a:xfrm>
          <a:prstGeom prst="rect">
            <a:avLst/>
          </a:prstGeom>
        </p:spPr>
      </p:pic>
      <p:sp>
        <p:nvSpPr>
          <p:cNvPr id="17" name="TextBox 16">
            <a:extLst>
              <a:ext uri="{FF2B5EF4-FFF2-40B4-BE49-F238E27FC236}">
                <a16:creationId xmlns:a16="http://schemas.microsoft.com/office/drawing/2014/main" id="{21EB7A26-0F52-A43D-C12B-E5A380B31B92}"/>
              </a:ext>
            </a:extLst>
          </p:cNvPr>
          <p:cNvSpPr txBox="1"/>
          <p:nvPr/>
        </p:nvSpPr>
        <p:spPr>
          <a:xfrm>
            <a:off x="9182100" y="88900"/>
            <a:ext cx="2832100" cy="369332"/>
          </a:xfrm>
          <a:prstGeom prst="rect">
            <a:avLst/>
          </a:prstGeom>
          <a:noFill/>
        </p:spPr>
        <p:txBody>
          <a:bodyPr wrap="square" rtlCol="0">
            <a:spAutoFit/>
          </a:bodyPr>
          <a:lstStyle/>
          <a:p>
            <a:pPr algn="r"/>
            <a:r>
              <a:rPr lang="fr-FR" dirty="0">
                <a:solidFill>
                  <a:schemeClr val="bg2">
                    <a:lumMod val="25000"/>
                  </a:schemeClr>
                </a:solidFill>
                <a:hlinkClick r:id="rId6">
                  <a:extLst>
                    <a:ext uri="{A12FA001-AC4F-418D-AE19-62706E023703}">
                      <ahyp:hlinkClr xmlns:ahyp="http://schemas.microsoft.com/office/drawing/2018/hyperlinkcolor" val="tx"/>
                    </a:ext>
                  </a:extLst>
                </a:hlinkClick>
              </a:rPr>
              <a:t>cours</a:t>
            </a:r>
            <a:r>
              <a:rPr lang="fr-FR" dirty="0">
                <a:solidFill>
                  <a:schemeClr val="bg2">
                    <a:lumMod val="25000"/>
                  </a:schemeClr>
                </a:solidFill>
              </a:rPr>
              <a:t> de R. Schiller, Yale</a:t>
            </a:r>
            <a:endParaRPr lang="en-US" dirty="0">
              <a:solidFill>
                <a:schemeClr val="bg2">
                  <a:lumMod val="25000"/>
                </a:schemeClr>
              </a:solidFill>
            </a:endParaRPr>
          </a:p>
        </p:txBody>
      </p:sp>
      <p:pic>
        <p:nvPicPr>
          <p:cNvPr id="20" name="Picture 19" descr="A comparison of function graphs&#10;&#10;AI-generated content may be incorrect.">
            <a:extLst>
              <a:ext uri="{FF2B5EF4-FFF2-40B4-BE49-F238E27FC236}">
                <a16:creationId xmlns:a16="http://schemas.microsoft.com/office/drawing/2014/main" id="{8A3B5D56-B001-BAA2-06E5-90E438424D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562" y="4656923"/>
            <a:ext cx="4572000" cy="2000250"/>
          </a:xfrm>
          <a:prstGeom prst="rect">
            <a:avLst/>
          </a:prstGeom>
        </p:spPr>
      </p:pic>
      <p:sp>
        <p:nvSpPr>
          <p:cNvPr id="4" name="Footer Placeholder 3">
            <a:extLst>
              <a:ext uri="{FF2B5EF4-FFF2-40B4-BE49-F238E27FC236}">
                <a16:creationId xmlns:a16="http://schemas.microsoft.com/office/drawing/2014/main" id="{F41D0AB5-4676-29DE-D307-A3262C2E949E}"/>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10130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4A556-436B-9E5A-D57E-D63C546E6C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13E4E-225E-9D8E-A435-0E6CFC62B3AE}"/>
              </a:ext>
            </a:extLst>
          </p:cNvPr>
          <p:cNvSpPr>
            <a:spLocks noGrp="1"/>
          </p:cNvSpPr>
          <p:nvPr>
            <p:ph type="title"/>
          </p:nvPr>
        </p:nvSpPr>
        <p:spPr/>
        <p:txBody>
          <a:bodyPr>
            <a:normAutofit/>
          </a:bodyPr>
          <a:lstStyle/>
          <a:p>
            <a:r>
              <a:rPr lang="fr-FR" dirty="0"/>
              <a:t>Prédire des évènements volatiles</a:t>
            </a:r>
            <a:br>
              <a:rPr lang="fr-FR" dirty="0"/>
            </a:br>
            <a:r>
              <a:rPr lang="fr-FR" dirty="0"/>
              <a:t>- qu’est ce que le risque ?</a:t>
            </a:r>
            <a:endParaRPr lang="en-US" dirty="0"/>
          </a:p>
        </p:txBody>
      </p:sp>
      <p:sp>
        <p:nvSpPr>
          <p:cNvPr id="3" name="Slide Number Placeholder 2">
            <a:extLst>
              <a:ext uri="{FF2B5EF4-FFF2-40B4-BE49-F238E27FC236}">
                <a16:creationId xmlns:a16="http://schemas.microsoft.com/office/drawing/2014/main" id="{13EF5677-F1AD-9929-21A6-B2EEFA01CF8A}"/>
              </a:ext>
            </a:extLst>
          </p:cNvPr>
          <p:cNvSpPr>
            <a:spLocks noGrp="1"/>
          </p:cNvSpPr>
          <p:nvPr>
            <p:ph type="sldNum" sz="quarter" idx="12"/>
          </p:nvPr>
        </p:nvSpPr>
        <p:spPr/>
        <p:txBody>
          <a:bodyPr/>
          <a:lstStyle/>
          <a:p>
            <a:fld id="{F95E6910-D586-4B1A-BC87-A1DD68C0FBEB}" type="slidenum">
              <a:rPr lang="en-US" smtClean="0"/>
              <a:t>18</a:t>
            </a:fld>
            <a:endParaRPr lang="en-US" dirty="0"/>
          </a:p>
        </p:txBody>
      </p:sp>
      <p:sp>
        <p:nvSpPr>
          <p:cNvPr id="17" name="TextBox 16">
            <a:extLst>
              <a:ext uri="{FF2B5EF4-FFF2-40B4-BE49-F238E27FC236}">
                <a16:creationId xmlns:a16="http://schemas.microsoft.com/office/drawing/2014/main" id="{D6F26B0C-C534-5084-6BFC-2C358F22863B}"/>
              </a:ext>
            </a:extLst>
          </p:cNvPr>
          <p:cNvSpPr txBox="1"/>
          <p:nvPr/>
        </p:nvSpPr>
        <p:spPr>
          <a:xfrm>
            <a:off x="9182100" y="88900"/>
            <a:ext cx="2832100" cy="369332"/>
          </a:xfrm>
          <a:prstGeom prst="rect">
            <a:avLst/>
          </a:prstGeom>
          <a:noFill/>
        </p:spPr>
        <p:txBody>
          <a:bodyPr wrap="square" rtlCol="0">
            <a:spAutoFit/>
          </a:bodyPr>
          <a:lstStyle/>
          <a:p>
            <a:pPr algn="r"/>
            <a:r>
              <a:rPr lang="fr-FR" dirty="0">
                <a:solidFill>
                  <a:schemeClr val="bg2">
                    <a:lumMod val="25000"/>
                  </a:schemeClr>
                </a:solidFill>
                <a:hlinkClick r:id="rId3">
                  <a:extLst>
                    <a:ext uri="{A12FA001-AC4F-418D-AE19-62706E023703}">
                      <ahyp:hlinkClr xmlns:ahyp="http://schemas.microsoft.com/office/drawing/2018/hyperlinkcolor" val="tx"/>
                    </a:ext>
                  </a:extLst>
                </a:hlinkClick>
              </a:rPr>
              <a:t>cours</a:t>
            </a:r>
            <a:r>
              <a:rPr lang="fr-FR" dirty="0">
                <a:solidFill>
                  <a:schemeClr val="bg2">
                    <a:lumMod val="25000"/>
                  </a:schemeClr>
                </a:solidFill>
              </a:rPr>
              <a:t> de R. Schiller, Yale</a:t>
            </a:r>
            <a:endParaRPr lang="en-US" dirty="0">
              <a:solidFill>
                <a:schemeClr val="bg2">
                  <a:lumMod val="25000"/>
                </a:schemeClr>
              </a:solidFill>
            </a:endParaRPr>
          </a:p>
        </p:txBody>
      </p:sp>
      <p:grpSp>
        <p:nvGrpSpPr>
          <p:cNvPr id="9" name="Group 8">
            <a:extLst>
              <a:ext uri="{FF2B5EF4-FFF2-40B4-BE49-F238E27FC236}">
                <a16:creationId xmlns:a16="http://schemas.microsoft.com/office/drawing/2014/main" id="{CAC8DD86-5CC9-949B-0E15-A69C7D30D449}"/>
              </a:ext>
            </a:extLst>
          </p:cNvPr>
          <p:cNvGrpSpPr/>
          <p:nvPr/>
        </p:nvGrpSpPr>
        <p:grpSpPr>
          <a:xfrm>
            <a:off x="720683" y="1531472"/>
            <a:ext cx="2836429" cy="2406549"/>
            <a:chOff x="720683" y="1531472"/>
            <a:chExt cx="2836429" cy="2406549"/>
          </a:xfrm>
        </p:grpSpPr>
        <p:pic>
          <p:nvPicPr>
            <p:cNvPr id="4" name="Picture 3" descr="A graph with blue dots and numbers&#10;&#10;AI-generated content may be incorrect.">
              <a:extLst>
                <a:ext uri="{FF2B5EF4-FFF2-40B4-BE49-F238E27FC236}">
                  <a16:creationId xmlns:a16="http://schemas.microsoft.com/office/drawing/2014/main" id="{84669BD2-58C9-7489-C232-092CB2A443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83" y="1531472"/>
              <a:ext cx="2836429" cy="2098772"/>
            </a:xfrm>
            <a:prstGeom prst="rect">
              <a:avLst/>
            </a:prstGeom>
          </p:spPr>
        </p:pic>
        <p:sp>
          <p:nvSpPr>
            <p:cNvPr id="5" name="TextBox 4">
              <a:extLst>
                <a:ext uri="{FF2B5EF4-FFF2-40B4-BE49-F238E27FC236}">
                  <a16:creationId xmlns:a16="http://schemas.microsoft.com/office/drawing/2014/main" id="{49C1F677-0C01-24DB-B096-3CBEF32276E9}"/>
                </a:ext>
              </a:extLst>
            </p:cNvPr>
            <p:cNvSpPr txBox="1"/>
            <p:nvPr/>
          </p:nvSpPr>
          <p:spPr>
            <a:xfrm>
              <a:off x="720683" y="3630244"/>
              <a:ext cx="2836429" cy="307777"/>
            </a:xfrm>
            <a:prstGeom prst="rect">
              <a:avLst/>
            </a:prstGeom>
            <a:noFill/>
          </p:spPr>
          <p:txBody>
            <a:bodyPr wrap="square" rtlCol="0">
              <a:spAutoFit/>
            </a:bodyPr>
            <a:lstStyle/>
            <a:p>
              <a:pPr algn="ctr"/>
              <a:r>
                <a:rPr lang="fr-FR" sz="1400" dirty="0"/>
                <a:t>Risque systématique (covariance)</a:t>
              </a:r>
              <a:endParaRPr lang="en-US" sz="1400" dirty="0"/>
            </a:p>
          </p:txBody>
        </p:sp>
      </p:grpSp>
      <p:grpSp>
        <p:nvGrpSpPr>
          <p:cNvPr id="8" name="Group 7">
            <a:extLst>
              <a:ext uri="{FF2B5EF4-FFF2-40B4-BE49-F238E27FC236}">
                <a16:creationId xmlns:a16="http://schemas.microsoft.com/office/drawing/2014/main" id="{337A85F2-945C-426C-23B8-CAA22D7794AA}"/>
              </a:ext>
            </a:extLst>
          </p:cNvPr>
          <p:cNvGrpSpPr/>
          <p:nvPr/>
        </p:nvGrpSpPr>
        <p:grpSpPr>
          <a:xfrm>
            <a:off x="603682" y="4212721"/>
            <a:ext cx="2953430" cy="2391271"/>
            <a:chOff x="603682" y="4212721"/>
            <a:chExt cx="2953430" cy="2391271"/>
          </a:xfrm>
        </p:grpSpPr>
        <p:pic>
          <p:nvPicPr>
            <p:cNvPr id="7" name="Picture 6" descr="A graph with red and orange lines&#10;&#10;AI-generated content may be incorrect.">
              <a:extLst>
                <a:ext uri="{FF2B5EF4-FFF2-40B4-BE49-F238E27FC236}">
                  <a16:creationId xmlns:a16="http://schemas.microsoft.com/office/drawing/2014/main" id="{91088777-AFA8-B709-8772-95BD281228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017" y="4212721"/>
              <a:ext cx="2822095" cy="2116571"/>
            </a:xfrm>
            <a:prstGeom prst="rect">
              <a:avLst/>
            </a:prstGeom>
          </p:spPr>
        </p:pic>
        <p:sp>
          <p:nvSpPr>
            <p:cNvPr id="6" name="TextBox 5">
              <a:extLst>
                <a:ext uri="{FF2B5EF4-FFF2-40B4-BE49-F238E27FC236}">
                  <a16:creationId xmlns:a16="http://schemas.microsoft.com/office/drawing/2014/main" id="{BB7F6EA3-8DF9-09F2-1C62-8E36F1BEA270}"/>
                </a:ext>
              </a:extLst>
            </p:cNvPr>
            <p:cNvSpPr txBox="1"/>
            <p:nvPr/>
          </p:nvSpPr>
          <p:spPr>
            <a:xfrm>
              <a:off x="603682" y="6296215"/>
              <a:ext cx="2743201" cy="307777"/>
            </a:xfrm>
            <a:prstGeom prst="rect">
              <a:avLst/>
            </a:prstGeom>
            <a:noFill/>
          </p:spPr>
          <p:txBody>
            <a:bodyPr wrap="square" rtlCol="0">
              <a:spAutoFit/>
            </a:bodyPr>
            <a:lstStyle/>
            <a:p>
              <a:pPr algn="ctr"/>
              <a:r>
                <a:rPr lang="fr-FR" sz="1400" dirty="0"/>
                <a:t>Risque idiosyncratique (variance)</a:t>
              </a:r>
              <a:endParaRPr lang="en-US" sz="1400" dirty="0"/>
            </a:p>
          </p:txBody>
        </p:sp>
      </p:grpSp>
      <p:pic>
        <p:nvPicPr>
          <p:cNvPr id="11" name="Picture 10" descr="A chart with different colored squares&#10;&#10;AI-generated content may be incorrect.">
            <a:extLst>
              <a:ext uri="{FF2B5EF4-FFF2-40B4-BE49-F238E27FC236}">
                <a16:creationId xmlns:a16="http://schemas.microsoft.com/office/drawing/2014/main" id="{EDF6CEC5-F929-D527-6D96-B2359686B6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1115" y="834648"/>
            <a:ext cx="5123085" cy="3039698"/>
          </a:xfrm>
          <a:prstGeom prst="rect">
            <a:avLst/>
          </a:prstGeom>
        </p:spPr>
      </p:pic>
      <p:pic>
        <p:nvPicPr>
          <p:cNvPr id="15" name="Picture 14" descr="A graph of oil prices&#10;&#10;AI-generated content may be incorrect.">
            <a:extLst>
              <a:ext uri="{FF2B5EF4-FFF2-40B4-BE49-F238E27FC236}">
                <a16:creationId xmlns:a16="http://schemas.microsoft.com/office/drawing/2014/main" id="{DC4C868B-BDC7-F55A-1104-963E769FB9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4812" y="3429000"/>
            <a:ext cx="4877375" cy="3050896"/>
          </a:xfrm>
          <a:prstGeom prst="rect">
            <a:avLst/>
          </a:prstGeom>
        </p:spPr>
      </p:pic>
      <p:sp>
        <p:nvSpPr>
          <p:cNvPr id="18" name="TextBox 17">
            <a:extLst>
              <a:ext uri="{FF2B5EF4-FFF2-40B4-BE49-F238E27FC236}">
                <a16:creationId xmlns:a16="http://schemas.microsoft.com/office/drawing/2014/main" id="{0BCC9E77-6382-6E30-BC71-D8487E093BE1}"/>
              </a:ext>
            </a:extLst>
          </p:cNvPr>
          <p:cNvSpPr txBox="1"/>
          <p:nvPr/>
        </p:nvSpPr>
        <p:spPr>
          <a:xfrm>
            <a:off x="9106795" y="3907953"/>
            <a:ext cx="3009900" cy="2585323"/>
          </a:xfrm>
          <a:prstGeom prst="rect">
            <a:avLst/>
          </a:prstGeom>
          <a:noFill/>
        </p:spPr>
        <p:txBody>
          <a:bodyPr wrap="square" rtlCol="0" anchor="ctr">
            <a:spAutoFit/>
          </a:bodyPr>
          <a:lstStyle/>
          <a:p>
            <a:r>
              <a:rPr lang="fr-FR" dirty="0">
                <a:solidFill>
                  <a:srgbClr val="0070C0"/>
                </a:solidFill>
              </a:rPr>
              <a:t>Loi des grands nombres:</a:t>
            </a:r>
          </a:p>
          <a:p>
            <a:pPr marL="285750" indent="-285750">
              <a:buFont typeface="Arial" panose="020B0604020202020204" pitchFamily="34" charset="0"/>
              <a:buChar char="•"/>
            </a:pPr>
            <a:r>
              <a:rPr lang="fr-FR" dirty="0">
                <a:solidFill>
                  <a:srgbClr val="0070C0"/>
                </a:solidFill>
              </a:rPr>
              <a:t>Stabilité du rendement augmente avec nombre d’actifs</a:t>
            </a:r>
          </a:p>
          <a:p>
            <a:pPr marL="285750" indent="-285750">
              <a:buFont typeface="Arial" panose="020B0604020202020204" pitchFamily="34" charset="0"/>
              <a:buChar char="•"/>
            </a:pPr>
            <a:r>
              <a:rPr lang="fr-FR" dirty="0">
                <a:solidFill>
                  <a:srgbClr val="0070C0"/>
                </a:solidFill>
              </a:rPr>
              <a:t>+EV nécessite d’augmenter le nombre de tirages: réduire le risque et augmenter les probabilités de gain</a:t>
            </a:r>
            <a:endParaRPr lang="en-US" dirty="0">
              <a:solidFill>
                <a:srgbClr val="0070C0"/>
              </a:solidFill>
            </a:endParaRPr>
          </a:p>
        </p:txBody>
      </p:sp>
      <p:sp>
        <p:nvSpPr>
          <p:cNvPr id="10" name="Footer Placeholder 9">
            <a:extLst>
              <a:ext uri="{FF2B5EF4-FFF2-40B4-BE49-F238E27FC236}">
                <a16:creationId xmlns:a16="http://schemas.microsoft.com/office/drawing/2014/main" id="{1D7AE3CC-2B15-929C-D4B2-1DEED726E344}"/>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79603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DEA25-EE22-A26B-C3F5-85A5114A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2ACA21-7B1D-C7FD-A67D-D6A9A5F2A76A}"/>
              </a:ext>
            </a:extLst>
          </p:cNvPr>
          <p:cNvSpPr>
            <a:spLocks noGrp="1"/>
          </p:cNvSpPr>
          <p:nvPr>
            <p:ph type="title"/>
          </p:nvPr>
        </p:nvSpPr>
        <p:spPr/>
        <p:txBody>
          <a:bodyPr>
            <a:normAutofit/>
          </a:bodyPr>
          <a:lstStyle/>
          <a:p>
            <a:r>
              <a:rPr lang="fr-FR" dirty="0"/>
              <a:t>Réduire le bruit</a:t>
            </a:r>
            <a:br>
              <a:rPr lang="fr-FR" dirty="0"/>
            </a:br>
            <a:r>
              <a:rPr lang="fr-FR" dirty="0"/>
              <a:t>- exemple des marchés financiers</a:t>
            </a:r>
            <a:endParaRPr lang="en-US" dirty="0"/>
          </a:p>
        </p:txBody>
      </p:sp>
      <p:sp>
        <p:nvSpPr>
          <p:cNvPr id="4" name="Slide Number Placeholder 3">
            <a:extLst>
              <a:ext uri="{FF2B5EF4-FFF2-40B4-BE49-F238E27FC236}">
                <a16:creationId xmlns:a16="http://schemas.microsoft.com/office/drawing/2014/main" id="{8BDFB9D0-7DF9-1E98-A405-AABBF945492A}"/>
              </a:ext>
            </a:extLst>
          </p:cNvPr>
          <p:cNvSpPr>
            <a:spLocks noGrp="1"/>
          </p:cNvSpPr>
          <p:nvPr>
            <p:ph type="sldNum" sz="quarter" idx="12"/>
          </p:nvPr>
        </p:nvSpPr>
        <p:spPr/>
        <p:txBody>
          <a:bodyPr/>
          <a:lstStyle/>
          <a:p>
            <a:fld id="{F95E6910-D586-4B1A-BC87-A1DD68C0FBEB}" type="slidenum">
              <a:rPr lang="en-US" smtClean="0"/>
              <a:t>19</a:t>
            </a:fld>
            <a:endParaRPr lang="en-US"/>
          </a:p>
        </p:txBody>
      </p:sp>
      <p:sp>
        <p:nvSpPr>
          <p:cNvPr id="6" name="TextBox 5">
            <a:extLst>
              <a:ext uri="{FF2B5EF4-FFF2-40B4-BE49-F238E27FC236}">
                <a16:creationId xmlns:a16="http://schemas.microsoft.com/office/drawing/2014/main" id="{B598E7E2-09AE-78C3-F02C-3E12EAE1CE29}"/>
              </a:ext>
            </a:extLst>
          </p:cNvPr>
          <p:cNvSpPr txBox="1"/>
          <p:nvPr/>
        </p:nvSpPr>
        <p:spPr>
          <a:xfrm>
            <a:off x="413003" y="2224643"/>
            <a:ext cx="5269993" cy="3000821"/>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fr-FR" dirty="0">
                <a:solidFill>
                  <a:schemeClr val="bg2">
                    <a:lumMod val="25000"/>
                  </a:schemeClr>
                </a:solidFill>
              </a:rPr>
              <a:t>Comparer le cas présent avec des cas similaires </a:t>
            </a:r>
            <a:br>
              <a:rPr lang="fr-FR" dirty="0">
                <a:solidFill>
                  <a:schemeClr val="bg2">
                    <a:lumMod val="25000"/>
                  </a:schemeClr>
                </a:solidFill>
              </a:rPr>
            </a:br>
            <a:r>
              <a:rPr lang="fr-FR" dirty="0">
                <a:solidFill>
                  <a:schemeClr val="bg2">
                    <a:lumMod val="25000"/>
                  </a:schemeClr>
                </a:solidFill>
              </a:rPr>
              <a:t>– considérer le cas ni comme unique ni comme fréquent</a:t>
            </a:r>
          </a:p>
          <a:p>
            <a:pPr marL="285750" indent="-285750">
              <a:spcAft>
                <a:spcPts val="1800"/>
              </a:spcAft>
              <a:buFont typeface="Arial" panose="020B0604020202020204" pitchFamily="34" charset="0"/>
              <a:buChar char="•"/>
            </a:pPr>
            <a:r>
              <a:rPr lang="fr-FR" dirty="0">
                <a:solidFill>
                  <a:schemeClr val="accent2"/>
                </a:solidFill>
              </a:rPr>
              <a:t>Encadrer ou remplacer les jugements humains par des règles simples ou des modèles statistiques (algorithmes)</a:t>
            </a:r>
          </a:p>
          <a:p>
            <a:pPr marL="285750" indent="-285750">
              <a:spcAft>
                <a:spcPts val="1800"/>
              </a:spcAft>
              <a:buFont typeface="Arial" panose="020B0604020202020204" pitchFamily="34" charset="0"/>
              <a:buChar char="•"/>
            </a:pPr>
            <a:r>
              <a:rPr lang="fr-FR" dirty="0">
                <a:solidFill>
                  <a:schemeClr val="bg2">
                    <a:lumMod val="25000"/>
                  </a:schemeClr>
                </a:solidFill>
              </a:rPr>
              <a:t>Standardiser </a:t>
            </a:r>
          </a:p>
          <a:p>
            <a:pPr marL="285750" indent="-285750">
              <a:spcAft>
                <a:spcPts val="1800"/>
              </a:spcAft>
              <a:buFont typeface="Arial" panose="020B0604020202020204" pitchFamily="34" charset="0"/>
              <a:buChar char="•"/>
            </a:pPr>
            <a:r>
              <a:rPr lang="fr-FR" dirty="0">
                <a:solidFill>
                  <a:schemeClr val="bg2">
                    <a:lumMod val="25000"/>
                  </a:schemeClr>
                </a:solidFill>
              </a:rPr>
              <a:t>Confronter la compétence au feedback</a:t>
            </a:r>
          </a:p>
        </p:txBody>
      </p:sp>
      <p:sp>
        <p:nvSpPr>
          <p:cNvPr id="10" name="TextBox 9">
            <a:extLst>
              <a:ext uri="{FF2B5EF4-FFF2-40B4-BE49-F238E27FC236}">
                <a16:creationId xmlns:a16="http://schemas.microsoft.com/office/drawing/2014/main" id="{FB21C69B-166E-E08A-4E3A-CF1430FC07A7}"/>
              </a:ext>
            </a:extLst>
          </p:cNvPr>
          <p:cNvSpPr txBox="1"/>
          <p:nvPr/>
        </p:nvSpPr>
        <p:spPr>
          <a:xfrm>
            <a:off x="94593" y="6413698"/>
            <a:ext cx="2869324" cy="307777"/>
          </a:xfrm>
          <a:prstGeom prst="rect">
            <a:avLst/>
          </a:prstGeom>
          <a:noFill/>
        </p:spPr>
        <p:txBody>
          <a:bodyPr wrap="square">
            <a:spAutoFit/>
          </a:bodyPr>
          <a:lstStyle/>
          <a:p>
            <a:r>
              <a:rPr lang="fr-FR" sz="1400" dirty="0">
                <a:solidFill>
                  <a:schemeClr val="bg2">
                    <a:lumMod val="25000"/>
                  </a:schemeClr>
                </a:solidFill>
              </a:rPr>
              <a:t>Kahneman, </a:t>
            </a:r>
            <a:r>
              <a:rPr lang="fr-FR" sz="1400" dirty="0" err="1">
                <a:solidFill>
                  <a:schemeClr val="bg2">
                    <a:lumMod val="25000"/>
                  </a:schemeClr>
                </a:solidFill>
              </a:rPr>
              <a:t>Sibony</a:t>
            </a:r>
            <a:r>
              <a:rPr lang="fr-FR" sz="1400" dirty="0">
                <a:solidFill>
                  <a:schemeClr val="bg2">
                    <a:lumMod val="25000"/>
                  </a:schemeClr>
                </a:solidFill>
              </a:rPr>
              <a:t>, </a:t>
            </a:r>
            <a:r>
              <a:rPr lang="fr-FR" sz="1400" dirty="0" err="1">
                <a:solidFill>
                  <a:schemeClr val="bg2">
                    <a:lumMod val="25000"/>
                  </a:schemeClr>
                </a:solidFill>
              </a:rPr>
              <a:t>Sunstein</a:t>
            </a:r>
            <a:r>
              <a:rPr lang="fr-FR" sz="1400" dirty="0">
                <a:solidFill>
                  <a:schemeClr val="bg2">
                    <a:lumMod val="25000"/>
                  </a:schemeClr>
                </a:solidFill>
              </a:rPr>
              <a:t>, 2021</a:t>
            </a:r>
            <a:endParaRPr lang="en-US" sz="1400" dirty="0">
              <a:solidFill>
                <a:schemeClr val="bg2">
                  <a:lumMod val="25000"/>
                </a:schemeClr>
              </a:solidFill>
            </a:endParaRPr>
          </a:p>
        </p:txBody>
      </p:sp>
      <p:sp>
        <p:nvSpPr>
          <p:cNvPr id="3" name="TextBox 2">
            <a:extLst>
              <a:ext uri="{FF2B5EF4-FFF2-40B4-BE49-F238E27FC236}">
                <a16:creationId xmlns:a16="http://schemas.microsoft.com/office/drawing/2014/main" id="{A4E8A015-6DA6-89AA-7692-D12863B2565B}"/>
              </a:ext>
            </a:extLst>
          </p:cNvPr>
          <p:cNvSpPr txBox="1"/>
          <p:nvPr/>
        </p:nvSpPr>
        <p:spPr>
          <a:xfrm>
            <a:off x="6306940" y="2221125"/>
            <a:ext cx="5674120" cy="2954655"/>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fr-FR" dirty="0">
                <a:solidFill>
                  <a:schemeClr val="bg2">
                    <a:lumMod val="25000"/>
                  </a:schemeClr>
                </a:solidFill>
              </a:rPr>
              <a:t>Faire juger de façon indépendante et privée </a:t>
            </a:r>
          </a:p>
          <a:p>
            <a:pPr marL="285750" indent="-285750">
              <a:spcAft>
                <a:spcPts val="1800"/>
              </a:spcAft>
              <a:buFont typeface="Arial" panose="020B0604020202020204" pitchFamily="34" charset="0"/>
              <a:buChar char="•"/>
            </a:pPr>
            <a:r>
              <a:rPr lang="fr-FR" dirty="0">
                <a:solidFill>
                  <a:schemeClr val="bg2">
                    <a:lumMod val="25000"/>
                  </a:schemeClr>
                </a:solidFill>
              </a:rPr>
              <a:t>Agréger les jugements indépendants </a:t>
            </a:r>
            <a:br>
              <a:rPr lang="fr-FR" dirty="0">
                <a:solidFill>
                  <a:schemeClr val="bg2">
                    <a:lumMod val="25000"/>
                  </a:schemeClr>
                </a:solidFill>
              </a:rPr>
            </a:br>
            <a:r>
              <a:rPr lang="fr-FR" dirty="0">
                <a:solidFill>
                  <a:schemeClr val="bg2">
                    <a:lumMod val="25000"/>
                  </a:schemeClr>
                </a:solidFill>
              </a:rPr>
              <a:t>– pondérer (moyenne ou autre) pour lisser la variabilité individuelle </a:t>
            </a:r>
          </a:p>
          <a:p>
            <a:pPr marL="285750" indent="-285750">
              <a:spcAft>
                <a:spcPts val="1800"/>
              </a:spcAft>
              <a:buFont typeface="Arial" panose="020B0604020202020204" pitchFamily="34" charset="0"/>
              <a:buChar char="•"/>
            </a:pPr>
            <a:r>
              <a:rPr lang="fr-FR" dirty="0">
                <a:solidFill>
                  <a:schemeClr val="bg2">
                    <a:lumMod val="25000"/>
                  </a:schemeClr>
                </a:solidFill>
              </a:rPr>
              <a:t>Pondérer par l’expertise</a:t>
            </a:r>
          </a:p>
          <a:p>
            <a:pPr marL="285750" indent="-285750">
              <a:spcAft>
                <a:spcPts val="1800"/>
              </a:spcAft>
              <a:buFont typeface="Arial" panose="020B0604020202020204" pitchFamily="34" charset="0"/>
              <a:buChar char="•"/>
            </a:pPr>
            <a:r>
              <a:rPr lang="fr-FR" dirty="0">
                <a:solidFill>
                  <a:schemeClr val="bg2">
                    <a:lumMod val="25000"/>
                  </a:schemeClr>
                </a:solidFill>
              </a:rPr>
              <a:t>Calibrer la confiance</a:t>
            </a:r>
          </a:p>
          <a:p>
            <a:pPr marL="285750" indent="-285750">
              <a:spcAft>
                <a:spcPts val="1800"/>
              </a:spcAft>
              <a:buFont typeface="Arial" panose="020B0604020202020204" pitchFamily="34" charset="0"/>
              <a:buChar char="•"/>
            </a:pPr>
            <a:r>
              <a:rPr lang="fr-FR" dirty="0">
                <a:solidFill>
                  <a:schemeClr val="bg2">
                    <a:lumMod val="25000"/>
                  </a:schemeClr>
                </a:solidFill>
              </a:rPr>
              <a:t>…</a:t>
            </a:r>
          </a:p>
        </p:txBody>
      </p:sp>
      <p:sp>
        <p:nvSpPr>
          <p:cNvPr id="7" name="TextBox 6">
            <a:extLst>
              <a:ext uri="{FF2B5EF4-FFF2-40B4-BE49-F238E27FC236}">
                <a16:creationId xmlns:a16="http://schemas.microsoft.com/office/drawing/2014/main" id="{AB58F739-B3E8-DD65-BD2E-0F78F62F3BCC}"/>
              </a:ext>
            </a:extLst>
          </p:cNvPr>
          <p:cNvSpPr txBox="1"/>
          <p:nvPr/>
        </p:nvSpPr>
        <p:spPr>
          <a:xfrm>
            <a:off x="3047999" y="1532758"/>
            <a:ext cx="6110342" cy="369332"/>
          </a:xfrm>
          <a:prstGeom prst="rect">
            <a:avLst/>
          </a:prstGeom>
          <a:noFill/>
        </p:spPr>
        <p:txBody>
          <a:bodyPr wrap="square">
            <a:spAutoFit/>
          </a:bodyPr>
          <a:lstStyle/>
          <a:p>
            <a:pPr>
              <a:spcAft>
                <a:spcPts val="1800"/>
              </a:spcAft>
            </a:pPr>
            <a:r>
              <a:rPr lang="fr-FR" dirty="0">
                <a:solidFill>
                  <a:srgbClr val="0070C0"/>
                </a:solidFill>
              </a:rPr>
              <a:t>Le but du jugement c’est la précision, pas l’expression</a:t>
            </a:r>
          </a:p>
        </p:txBody>
      </p:sp>
      <p:sp>
        <p:nvSpPr>
          <p:cNvPr id="5" name="Footer Placeholder 4">
            <a:extLst>
              <a:ext uri="{FF2B5EF4-FFF2-40B4-BE49-F238E27FC236}">
                <a16:creationId xmlns:a16="http://schemas.microsoft.com/office/drawing/2014/main" id="{3BC8172E-88BE-A79E-4B98-12CCBE03FF4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56363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AA03A-C94F-3C79-1C66-06E16004F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78235A-E4C5-7981-176D-67D51124AFE2}"/>
              </a:ext>
            </a:extLst>
          </p:cNvPr>
          <p:cNvSpPr>
            <a:spLocks noGrp="1"/>
          </p:cNvSpPr>
          <p:nvPr>
            <p:ph type="ctrTitle"/>
          </p:nvPr>
        </p:nvSpPr>
        <p:spPr/>
        <p:txBody>
          <a:bodyPr>
            <a:normAutofit/>
          </a:bodyPr>
          <a:lstStyle/>
          <a:p>
            <a:r>
              <a:rPr lang="en-US" dirty="0"/>
              <a:t>VI. </a:t>
            </a:r>
            <a:br>
              <a:rPr lang="en-US" dirty="0"/>
            </a:br>
            <a:r>
              <a:rPr lang="en-US" dirty="0" err="1"/>
              <a:t>Prédictions</a:t>
            </a:r>
            <a:endParaRPr lang="en-US" dirty="0"/>
          </a:p>
        </p:txBody>
      </p:sp>
      <p:sp>
        <p:nvSpPr>
          <p:cNvPr id="3" name="Subtitle 2">
            <a:extLst>
              <a:ext uri="{FF2B5EF4-FFF2-40B4-BE49-F238E27FC236}">
                <a16:creationId xmlns:a16="http://schemas.microsoft.com/office/drawing/2014/main" id="{9772DE24-3B27-61D8-F460-B48A7AE9FC91}"/>
              </a:ext>
            </a:extLst>
          </p:cNvPr>
          <p:cNvSpPr>
            <a:spLocks noGrp="1"/>
          </p:cNvSpPr>
          <p:nvPr>
            <p:ph type="subTitle" idx="1"/>
          </p:nvPr>
        </p:nvSpPr>
        <p:spPr/>
        <p:txBody>
          <a:bodyPr/>
          <a:lstStyle/>
          <a:p>
            <a:r>
              <a:rPr lang="en-US" dirty="0" err="1"/>
              <a:t>Prédire</a:t>
            </a:r>
            <a:r>
              <a:rPr lang="en-US" dirty="0"/>
              <a:t> dans </a:t>
            </a:r>
            <a:r>
              <a:rPr lang="en-US" dirty="0" err="1"/>
              <a:t>diverses</a:t>
            </a:r>
            <a:r>
              <a:rPr lang="en-US" dirty="0"/>
              <a:t> situations </a:t>
            </a:r>
            <a:r>
              <a:rPr lang="en-US" dirty="0" err="1"/>
              <a:t>d’incertitude</a:t>
            </a:r>
            <a:endParaRPr lang="en-US" dirty="0"/>
          </a:p>
        </p:txBody>
      </p:sp>
      <p:sp>
        <p:nvSpPr>
          <p:cNvPr id="4" name="Slide Number Placeholder 3">
            <a:extLst>
              <a:ext uri="{FF2B5EF4-FFF2-40B4-BE49-F238E27FC236}">
                <a16:creationId xmlns:a16="http://schemas.microsoft.com/office/drawing/2014/main" id="{ABC7D7C2-4CF9-BF05-0646-E457B898FF6F}"/>
              </a:ext>
            </a:extLst>
          </p:cNvPr>
          <p:cNvSpPr>
            <a:spLocks noGrp="1"/>
          </p:cNvSpPr>
          <p:nvPr>
            <p:ph type="sldNum" sz="quarter" idx="12"/>
          </p:nvPr>
        </p:nvSpPr>
        <p:spPr/>
        <p:txBody>
          <a:bodyPr/>
          <a:lstStyle/>
          <a:p>
            <a:fld id="{F95E6910-D586-4B1A-BC87-A1DD68C0FBEB}" type="slidenum">
              <a:rPr lang="en-US" smtClean="0"/>
              <a:t>2</a:t>
            </a:fld>
            <a:endParaRPr lang="en-US"/>
          </a:p>
        </p:txBody>
      </p:sp>
      <p:sp>
        <p:nvSpPr>
          <p:cNvPr id="5" name="Footer Placeholder 4">
            <a:extLst>
              <a:ext uri="{FF2B5EF4-FFF2-40B4-BE49-F238E27FC236}">
                <a16:creationId xmlns:a16="http://schemas.microsoft.com/office/drawing/2014/main" id="{AE05FAF9-8F36-6C07-10F1-78A1A115FED7}"/>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249028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DF06-7B5B-A43B-3EF7-19C151AF7E94}"/>
              </a:ext>
            </a:extLst>
          </p:cNvPr>
          <p:cNvSpPr>
            <a:spLocks noGrp="1"/>
          </p:cNvSpPr>
          <p:nvPr>
            <p:ph type="title"/>
          </p:nvPr>
        </p:nvSpPr>
        <p:spPr/>
        <p:txBody>
          <a:bodyPr>
            <a:normAutofit/>
          </a:bodyPr>
          <a:lstStyle/>
          <a:p>
            <a:r>
              <a:rPr lang="fr-FR" dirty="0"/>
              <a:t>Prédire les probabilités</a:t>
            </a:r>
            <a:br>
              <a:rPr lang="fr-FR" dirty="0"/>
            </a:br>
            <a:r>
              <a:rPr lang="fr-FR" dirty="0"/>
              <a:t>- </a:t>
            </a:r>
            <a:r>
              <a:rPr lang="fr-FR" dirty="0" err="1"/>
              <a:t>forecasting</a:t>
            </a:r>
            <a:r>
              <a:rPr lang="fr-FR" dirty="0"/>
              <a:t> </a:t>
            </a:r>
            <a:endParaRPr lang="en-US" dirty="0"/>
          </a:p>
        </p:txBody>
      </p:sp>
      <p:sp>
        <p:nvSpPr>
          <p:cNvPr id="3" name="Content Placeholder 2">
            <a:extLst>
              <a:ext uri="{FF2B5EF4-FFF2-40B4-BE49-F238E27FC236}">
                <a16:creationId xmlns:a16="http://schemas.microsoft.com/office/drawing/2014/main" id="{002A1DC7-C56F-5899-2A22-D842184FEEDD}"/>
              </a:ext>
            </a:extLst>
          </p:cNvPr>
          <p:cNvSpPr>
            <a:spLocks noGrp="1"/>
          </p:cNvSpPr>
          <p:nvPr>
            <p:ph idx="1"/>
          </p:nvPr>
        </p:nvSpPr>
        <p:spPr>
          <a:xfrm>
            <a:off x="355369" y="1837613"/>
            <a:ext cx="5240598" cy="1014394"/>
          </a:xfrm>
        </p:spPr>
        <p:txBody>
          <a:bodyPr anchor="ctr">
            <a:normAutofit/>
          </a:bodyPr>
          <a:lstStyle/>
          <a:p>
            <a:pPr marL="0" indent="0">
              <a:spcBef>
                <a:spcPts val="0"/>
              </a:spcBef>
              <a:spcAft>
                <a:spcPts val="600"/>
              </a:spcAft>
              <a:buNone/>
            </a:pPr>
            <a:r>
              <a:rPr lang="fr-FR" sz="1800" dirty="0"/>
              <a:t>Combine </a:t>
            </a:r>
            <a:r>
              <a:rPr lang="fr-FR" sz="1800" dirty="0">
                <a:solidFill>
                  <a:srgbClr val="0070C0"/>
                </a:solidFill>
              </a:rPr>
              <a:t>processus intellectuels basés sur des connaissances spécifiques </a:t>
            </a:r>
            <a:r>
              <a:rPr lang="fr-FR" sz="1800" dirty="0"/>
              <a:t>&amp; </a:t>
            </a:r>
            <a:r>
              <a:rPr lang="fr-FR" sz="1800" dirty="0">
                <a:solidFill>
                  <a:schemeClr val="accent2"/>
                </a:solidFill>
              </a:rPr>
              <a:t>processus de jugement</a:t>
            </a:r>
            <a:endParaRPr lang="en-US" dirty="0"/>
          </a:p>
        </p:txBody>
      </p:sp>
      <p:sp>
        <p:nvSpPr>
          <p:cNvPr id="4" name="Slide Number Placeholder 3">
            <a:extLst>
              <a:ext uri="{FF2B5EF4-FFF2-40B4-BE49-F238E27FC236}">
                <a16:creationId xmlns:a16="http://schemas.microsoft.com/office/drawing/2014/main" id="{84E4FF12-6658-0DCC-A336-B19E1E285E94}"/>
              </a:ext>
            </a:extLst>
          </p:cNvPr>
          <p:cNvSpPr>
            <a:spLocks noGrp="1"/>
          </p:cNvSpPr>
          <p:nvPr>
            <p:ph type="sldNum" sz="quarter" idx="12"/>
          </p:nvPr>
        </p:nvSpPr>
        <p:spPr/>
        <p:txBody>
          <a:bodyPr/>
          <a:lstStyle/>
          <a:p>
            <a:fld id="{F95E6910-D586-4B1A-BC87-A1DD68C0FBEB}" type="slidenum">
              <a:rPr lang="en-US" smtClean="0"/>
              <a:t>20</a:t>
            </a:fld>
            <a:endParaRPr lang="en-US"/>
          </a:p>
        </p:txBody>
      </p:sp>
      <p:pic>
        <p:nvPicPr>
          <p:cNvPr id="5" name="Picture 4" descr="A screenshot of a graph&#10;&#10;AI-generated content may be incorrect.">
            <a:extLst>
              <a:ext uri="{FF2B5EF4-FFF2-40B4-BE49-F238E27FC236}">
                <a16:creationId xmlns:a16="http://schemas.microsoft.com/office/drawing/2014/main" id="{3FF6E438-B8F6-917A-7DB8-98BEFB8291FE}"/>
              </a:ext>
            </a:extLst>
          </p:cNvPr>
          <p:cNvPicPr>
            <a:picLocks noChangeAspect="1"/>
          </p:cNvPicPr>
          <p:nvPr/>
        </p:nvPicPr>
        <p:blipFill>
          <a:blip r:embed="rId3">
            <a:extLst>
              <a:ext uri="{28A0092B-C50C-407E-A947-70E740481C1C}">
                <a14:useLocalDpi xmlns:a14="http://schemas.microsoft.com/office/drawing/2010/main" val="0"/>
              </a:ext>
            </a:extLst>
          </a:blip>
          <a:srcRect b="48254"/>
          <a:stretch>
            <a:fillRect/>
          </a:stretch>
        </p:blipFill>
        <p:spPr>
          <a:xfrm>
            <a:off x="258667" y="3429000"/>
            <a:ext cx="3140749" cy="1982149"/>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A7576E05-50FA-D64B-A8E6-9DA5CFE37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578" y="3597514"/>
            <a:ext cx="4345405" cy="2465998"/>
          </a:xfrm>
          <a:prstGeom prst="rect">
            <a:avLst/>
          </a:prstGeom>
        </p:spPr>
      </p:pic>
      <p:pic>
        <p:nvPicPr>
          <p:cNvPr id="7" name="Picture 6" descr="A screenshot of a web page&#10;&#10;AI-generated content may be incorrect.">
            <a:extLst>
              <a:ext uri="{FF2B5EF4-FFF2-40B4-BE49-F238E27FC236}">
                <a16:creationId xmlns:a16="http://schemas.microsoft.com/office/drawing/2014/main" id="{30144F56-4869-791C-0906-156CE0C1A4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579" y="258705"/>
            <a:ext cx="4345405" cy="317029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CCEBD738-E995-915D-FA45-1A53A11D7862}"/>
              </a:ext>
            </a:extLst>
          </p:cNvPr>
          <p:cNvPicPr>
            <a:picLocks noChangeAspect="1"/>
          </p:cNvPicPr>
          <p:nvPr/>
        </p:nvPicPr>
        <p:blipFill>
          <a:blip r:embed="rId3">
            <a:extLst>
              <a:ext uri="{28A0092B-C50C-407E-A947-70E740481C1C}">
                <a14:useLocalDpi xmlns:a14="http://schemas.microsoft.com/office/drawing/2010/main" val="0"/>
              </a:ext>
            </a:extLst>
          </a:blip>
          <a:srcRect t="52404"/>
          <a:stretch>
            <a:fillRect/>
          </a:stretch>
        </p:blipFill>
        <p:spPr>
          <a:xfrm>
            <a:off x="3515042" y="3503960"/>
            <a:ext cx="3145536" cy="1825974"/>
          </a:xfrm>
          <a:prstGeom prst="rect">
            <a:avLst/>
          </a:prstGeom>
        </p:spPr>
      </p:pic>
      <p:sp>
        <p:nvSpPr>
          <p:cNvPr id="9" name="TextBox 8">
            <a:extLst>
              <a:ext uri="{FF2B5EF4-FFF2-40B4-BE49-F238E27FC236}">
                <a16:creationId xmlns:a16="http://schemas.microsoft.com/office/drawing/2014/main" id="{6F5C3D42-9975-7336-70A7-6A8EA30FF9CC}"/>
              </a:ext>
            </a:extLst>
          </p:cNvPr>
          <p:cNvSpPr txBox="1"/>
          <p:nvPr/>
        </p:nvSpPr>
        <p:spPr>
          <a:xfrm>
            <a:off x="355369" y="6063512"/>
            <a:ext cx="10886371" cy="369332"/>
          </a:xfrm>
          <a:prstGeom prst="rect">
            <a:avLst/>
          </a:prstGeom>
          <a:noFill/>
        </p:spPr>
        <p:txBody>
          <a:bodyPr wrap="square" rtlCol="0">
            <a:spAutoFit/>
          </a:bodyPr>
          <a:lstStyle/>
          <a:p>
            <a:pPr algn="ctr"/>
            <a:r>
              <a:rPr lang="fr-FR" dirty="0"/>
              <a:t>Good </a:t>
            </a:r>
            <a:r>
              <a:rPr lang="fr-FR" dirty="0" err="1"/>
              <a:t>Judgment</a:t>
            </a:r>
            <a:r>
              <a:rPr lang="fr-FR" dirty="0"/>
              <a:t> .com &amp; Good </a:t>
            </a:r>
            <a:r>
              <a:rPr lang="fr-FR" dirty="0" err="1"/>
              <a:t>Judgment</a:t>
            </a:r>
            <a:r>
              <a:rPr lang="fr-FR" dirty="0"/>
              <a:t> Open</a:t>
            </a:r>
            <a:endParaRPr lang="en-US" dirty="0"/>
          </a:p>
        </p:txBody>
      </p:sp>
      <p:sp>
        <p:nvSpPr>
          <p:cNvPr id="10" name="Footer Placeholder 9">
            <a:extLst>
              <a:ext uri="{FF2B5EF4-FFF2-40B4-BE49-F238E27FC236}">
                <a16:creationId xmlns:a16="http://schemas.microsoft.com/office/drawing/2014/main" id="{043E9CEA-9FE7-ABDA-7FEA-75D13A8DE752}"/>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6019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2DE92-032E-52AD-1806-D9E062CAFC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40EE9-FCDF-D692-A71C-CCA376A3AE93}"/>
              </a:ext>
            </a:extLst>
          </p:cNvPr>
          <p:cNvSpPr>
            <a:spLocks noGrp="1"/>
          </p:cNvSpPr>
          <p:nvPr>
            <p:ph type="title"/>
          </p:nvPr>
        </p:nvSpPr>
        <p:spPr/>
        <p:txBody>
          <a:bodyPr>
            <a:normAutofit/>
          </a:bodyPr>
          <a:lstStyle/>
          <a:p>
            <a:r>
              <a:rPr lang="fr-FR" dirty="0" err="1"/>
              <a:t>Forecasting</a:t>
            </a:r>
            <a:r>
              <a:rPr lang="fr-FR" dirty="0"/>
              <a:t> </a:t>
            </a:r>
            <a:br>
              <a:rPr lang="fr-FR" dirty="0"/>
            </a:br>
            <a:r>
              <a:rPr lang="fr-FR" dirty="0"/>
              <a:t>– ensemble de principes</a:t>
            </a:r>
            <a:endParaRPr lang="en-US" dirty="0"/>
          </a:p>
        </p:txBody>
      </p:sp>
      <p:pic>
        <p:nvPicPr>
          <p:cNvPr id="4" name="Picture 3" descr="A screenshot of a graph&#10;&#10;AI-generated content may be incorrect.">
            <a:extLst>
              <a:ext uri="{FF2B5EF4-FFF2-40B4-BE49-F238E27FC236}">
                <a16:creationId xmlns:a16="http://schemas.microsoft.com/office/drawing/2014/main" id="{18855D58-7332-0C6A-AC8D-4C1015345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4" y="1520988"/>
            <a:ext cx="4691287" cy="1729038"/>
          </a:xfrm>
          <a:prstGeom prst="rect">
            <a:avLst/>
          </a:prstGeom>
        </p:spPr>
      </p:pic>
      <p:sp>
        <p:nvSpPr>
          <p:cNvPr id="9" name="TextBox 8">
            <a:extLst>
              <a:ext uri="{FF2B5EF4-FFF2-40B4-BE49-F238E27FC236}">
                <a16:creationId xmlns:a16="http://schemas.microsoft.com/office/drawing/2014/main" id="{345568F1-6CB5-9729-1899-1C042C8FFD1F}"/>
              </a:ext>
            </a:extLst>
          </p:cNvPr>
          <p:cNvSpPr txBox="1"/>
          <p:nvPr/>
        </p:nvSpPr>
        <p:spPr>
          <a:xfrm>
            <a:off x="5161281" y="1315509"/>
            <a:ext cx="6898640" cy="4662815"/>
          </a:xfrm>
          <a:prstGeom prst="rect">
            <a:avLst/>
          </a:prstGeom>
          <a:noFill/>
        </p:spPr>
        <p:txBody>
          <a:bodyPr wrap="square" rtlCol="0">
            <a:spAutoFit/>
          </a:bodyPr>
          <a:lstStyle/>
          <a:p>
            <a:pPr marL="342900" indent="-342900">
              <a:spcAft>
                <a:spcPts val="600"/>
              </a:spcAft>
              <a:buAutoNum type="arabicPeriod"/>
            </a:pPr>
            <a:r>
              <a:rPr lang="fr-FR" dirty="0">
                <a:solidFill>
                  <a:schemeClr val="bg2">
                    <a:lumMod val="25000"/>
                  </a:schemeClr>
                </a:solidFill>
              </a:rPr>
              <a:t>Triage (ne pas perdre de temps avec des problèmes inutiles)</a:t>
            </a:r>
          </a:p>
          <a:p>
            <a:pPr marL="342900" indent="-342900">
              <a:spcAft>
                <a:spcPts val="600"/>
              </a:spcAft>
              <a:buAutoNum type="arabicPeriod"/>
            </a:pPr>
            <a:r>
              <a:rPr lang="fr-FR" dirty="0">
                <a:solidFill>
                  <a:schemeClr val="bg2">
                    <a:lumMod val="25000"/>
                  </a:schemeClr>
                </a:solidFill>
              </a:rPr>
              <a:t>Décomposer les problèmes</a:t>
            </a:r>
          </a:p>
          <a:p>
            <a:pPr marL="342900" indent="-342900">
              <a:spcAft>
                <a:spcPts val="600"/>
              </a:spcAft>
              <a:buAutoNum type="arabicPeriod"/>
            </a:pPr>
            <a:r>
              <a:rPr lang="fr-FR" dirty="0">
                <a:solidFill>
                  <a:schemeClr val="bg2">
                    <a:lumMod val="25000"/>
                  </a:schemeClr>
                </a:solidFill>
              </a:rPr>
              <a:t>Équilibrer les points de vue internes et externes (rechercher des classes de comparaison)</a:t>
            </a:r>
          </a:p>
          <a:p>
            <a:pPr marL="342900" indent="-342900">
              <a:spcAft>
                <a:spcPts val="600"/>
              </a:spcAft>
              <a:buAutoNum type="arabicPeriod"/>
            </a:pPr>
            <a:r>
              <a:rPr lang="fr-FR" dirty="0">
                <a:solidFill>
                  <a:schemeClr val="bg2">
                    <a:lumMod val="25000"/>
                  </a:schemeClr>
                </a:solidFill>
              </a:rPr>
              <a:t>Mettre à jour ses croyances (bayésien + calibrer la confiance / taux de base)</a:t>
            </a:r>
          </a:p>
          <a:p>
            <a:pPr marL="342900" indent="-342900">
              <a:spcAft>
                <a:spcPts val="600"/>
              </a:spcAft>
              <a:buAutoNum type="arabicPeriod"/>
            </a:pPr>
            <a:r>
              <a:rPr lang="fr-FR" dirty="0">
                <a:solidFill>
                  <a:schemeClr val="bg2">
                    <a:lumMod val="25000"/>
                  </a:schemeClr>
                </a:solidFill>
              </a:rPr>
              <a:t>Être ouvert à la possibilité de se tromper</a:t>
            </a:r>
          </a:p>
          <a:p>
            <a:pPr marL="342900" indent="-342900">
              <a:spcAft>
                <a:spcPts val="600"/>
              </a:spcAft>
              <a:buAutoNum type="arabicPeriod"/>
            </a:pPr>
            <a:r>
              <a:rPr lang="fr-FR" dirty="0">
                <a:solidFill>
                  <a:schemeClr val="bg2">
                    <a:lumMod val="25000"/>
                  </a:schemeClr>
                </a:solidFill>
              </a:rPr>
              <a:t>Éliminer l'incertitude (les nuances sont importantes ; faire la distinction entre 60/40 et 55/45)</a:t>
            </a:r>
          </a:p>
          <a:p>
            <a:pPr marL="342900" indent="-342900">
              <a:spcAft>
                <a:spcPts val="600"/>
              </a:spcAft>
              <a:buAutoNum type="arabicPeriod"/>
            </a:pPr>
            <a:r>
              <a:rPr lang="fr-FR" dirty="0">
                <a:solidFill>
                  <a:schemeClr val="bg2">
                    <a:lumMod val="25000"/>
                  </a:schemeClr>
                </a:solidFill>
              </a:rPr>
              <a:t>Équilibrer la prudence et l'esprit de décision</a:t>
            </a:r>
          </a:p>
          <a:p>
            <a:pPr marL="342900" indent="-342900">
              <a:spcAft>
                <a:spcPts val="600"/>
              </a:spcAft>
              <a:buAutoNum type="arabicPeriod"/>
            </a:pPr>
            <a:r>
              <a:rPr lang="fr-FR" dirty="0">
                <a:solidFill>
                  <a:schemeClr val="bg2">
                    <a:lumMod val="25000"/>
                  </a:schemeClr>
                </a:solidFill>
              </a:rPr>
              <a:t>Tirer les leçons des échecs et des réussites</a:t>
            </a:r>
          </a:p>
          <a:p>
            <a:pPr marL="342900" indent="-342900">
              <a:spcAft>
                <a:spcPts val="600"/>
              </a:spcAft>
              <a:buAutoNum type="arabicPeriod"/>
            </a:pPr>
            <a:r>
              <a:rPr lang="fr-FR" dirty="0">
                <a:solidFill>
                  <a:schemeClr val="bg2">
                    <a:lumMod val="25000"/>
                  </a:schemeClr>
                </a:solidFill>
              </a:rPr>
              <a:t>Gestion d'équipe (prise de recul, questionnement précis, confrontation constructive)</a:t>
            </a:r>
          </a:p>
          <a:p>
            <a:pPr marL="342900" indent="-342900">
              <a:spcAft>
                <a:spcPts val="600"/>
              </a:spcAft>
              <a:buAutoNum type="arabicPeriod"/>
            </a:pPr>
            <a:r>
              <a:rPr lang="fr-FR" dirty="0">
                <a:solidFill>
                  <a:schemeClr val="bg2">
                    <a:lumMod val="25000"/>
                  </a:schemeClr>
                </a:solidFill>
              </a:rPr>
              <a:t>Équilibrer les erreurs opposées</a:t>
            </a:r>
          </a:p>
        </p:txBody>
      </p:sp>
      <p:sp>
        <p:nvSpPr>
          <p:cNvPr id="3" name="Slide Number Placeholder 2">
            <a:extLst>
              <a:ext uri="{FF2B5EF4-FFF2-40B4-BE49-F238E27FC236}">
                <a16:creationId xmlns:a16="http://schemas.microsoft.com/office/drawing/2014/main" id="{8DC34CC0-3DFB-9065-C046-12D01D4C0794}"/>
              </a:ext>
            </a:extLst>
          </p:cNvPr>
          <p:cNvSpPr>
            <a:spLocks noGrp="1"/>
          </p:cNvSpPr>
          <p:nvPr>
            <p:ph type="sldNum" sz="quarter" idx="12"/>
          </p:nvPr>
        </p:nvSpPr>
        <p:spPr/>
        <p:txBody>
          <a:bodyPr/>
          <a:lstStyle/>
          <a:p>
            <a:fld id="{F95E6910-D586-4B1A-BC87-A1DD68C0FBEB}" type="slidenum">
              <a:rPr lang="en-US" smtClean="0"/>
              <a:t>21</a:t>
            </a:fld>
            <a:endParaRPr lang="en-US"/>
          </a:p>
        </p:txBody>
      </p:sp>
      <p:sp>
        <p:nvSpPr>
          <p:cNvPr id="6" name="TextBox 5">
            <a:extLst>
              <a:ext uri="{FF2B5EF4-FFF2-40B4-BE49-F238E27FC236}">
                <a16:creationId xmlns:a16="http://schemas.microsoft.com/office/drawing/2014/main" id="{DB75D15C-76D5-F87D-7D1F-C753A7582523}"/>
              </a:ext>
            </a:extLst>
          </p:cNvPr>
          <p:cNvSpPr txBox="1"/>
          <p:nvPr/>
        </p:nvSpPr>
        <p:spPr>
          <a:xfrm>
            <a:off x="5161281" y="6113338"/>
            <a:ext cx="6898640" cy="369332"/>
          </a:xfrm>
          <a:prstGeom prst="rect">
            <a:avLst/>
          </a:prstGeom>
          <a:noFill/>
        </p:spPr>
        <p:txBody>
          <a:bodyPr wrap="square">
            <a:spAutoFit/>
          </a:bodyPr>
          <a:lstStyle/>
          <a:p>
            <a:pPr algn="ctr"/>
            <a:r>
              <a:rPr lang="fr-FR" dirty="0">
                <a:solidFill>
                  <a:schemeClr val="bg2">
                    <a:lumMod val="25000"/>
                  </a:schemeClr>
                </a:solidFill>
              </a:rPr>
              <a:t>Philip </a:t>
            </a:r>
            <a:r>
              <a:rPr lang="fr-FR" dirty="0" err="1">
                <a:solidFill>
                  <a:schemeClr val="bg2">
                    <a:lumMod val="25000"/>
                  </a:schemeClr>
                </a:solidFill>
              </a:rPr>
              <a:t>Tetlock</a:t>
            </a:r>
            <a:r>
              <a:rPr lang="fr-FR" dirty="0">
                <a:solidFill>
                  <a:schemeClr val="bg2">
                    <a:lumMod val="25000"/>
                  </a:schemeClr>
                </a:solidFill>
              </a:rPr>
              <a:t> &amp; Dan Gardner</a:t>
            </a:r>
            <a:endParaRPr lang="en-US" dirty="0">
              <a:solidFill>
                <a:schemeClr val="bg2">
                  <a:lumMod val="25000"/>
                </a:schemeClr>
              </a:solidFill>
            </a:endParaRPr>
          </a:p>
        </p:txBody>
      </p:sp>
      <p:sp>
        <p:nvSpPr>
          <p:cNvPr id="7" name="TextBox 6">
            <a:extLst>
              <a:ext uri="{FF2B5EF4-FFF2-40B4-BE49-F238E27FC236}">
                <a16:creationId xmlns:a16="http://schemas.microsoft.com/office/drawing/2014/main" id="{45FB3FAD-395E-9816-3382-72DEF0D2E207}"/>
              </a:ext>
            </a:extLst>
          </p:cNvPr>
          <p:cNvSpPr txBox="1"/>
          <p:nvPr/>
        </p:nvSpPr>
        <p:spPr>
          <a:xfrm>
            <a:off x="603682" y="3818965"/>
            <a:ext cx="4075894" cy="2000548"/>
          </a:xfrm>
          <a:prstGeom prst="rect">
            <a:avLst/>
          </a:prstGeom>
          <a:noFill/>
        </p:spPr>
        <p:txBody>
          <a:bodyPr wrap="square" rtlCol="0">
            <a:spAutoFit/>
          </a:bodyPr>
          <a:lstStyle/>
          <a:p>
            <a:r>
              <a:rPr lang="fr-FR" dirty="0">
                <a:solidFill>
                  <a:schemeClr val="bg2">
                    <a:lumMod val="25000"/>
                  </a:schemeClr>
                </a:solidFill>
              </a:rPr>
              <a:t>Black </a:t>
            </a:r>
            <a:r>
              <a:rPr lang="fr-FR" dirty="0" err="1">
                <a:solidFill>
                  <a:schemeClr val="bg2">
                    <a:lumMod val="25000"/>
                  </a:schemeClr>
                </a:solidFill>
              </a:rPr>
              <a:t>swans</a:t>
            </a:r>
            <a:r>
              <a:rPr lang="fr-FR" dirty="0">
                <a:solidFill>
                  <a:schemeClr val="bg2">
                    <a:lumMod val="25000"/>
                  </a:schemeClr>
                </a:solidFill>
              </a:rPr>
              <a:t> (faibles proba &amp; impact potentiellement massif)</a:t>
            </a:r>
          </a:p>
          <a:p>
            <a:pPr marL="285750" indent="-285750">
              <a:buFont typeface="Arial" panose="020B0604020202020204" pitchFamily="34" charset="0"/>
              <a:buChar char="•"/>
            </a:pPr>
            <a:r>
              <a:rPr lang="en-US" dirty="0" err="1">
                <a:solidFill>
                  <a:schemeClr val="bg2">
                    <a:lumMod val="25000"/>
                  </a:schemeClr>
                </a:solidFill>
              </a:rPr>
              <a:t>Faible</a:t>
            </a:r>
            <a:r>
              <a:rPr lang="en-US" dirty="0">
                <a:solidFill>
                  <a:schemeClr val="bg2">
                    <a:lumMod val="25000"/>
                  </a:schemeClr>
                </a:solidFill>
              </a:rPr>
              <a:t> </a:t>
            </a:r>
            <a:r>
              <a:rPr lang="en-US" dirty="0" err="1">
                <a:solidFill>
                  <a:schemeClr val="bg2">
                    <a:lumMod val="25000"/>
                  </a:schemeClr>
                </a:solidFill>
              </a:rPr>
              <a:t>historicité</a:t>
            </a:r>
            <a:r>
              <a:rPr lang="en-US" dirty="0">
                <a:solidFill>
                  <a:schemeClr val="bg2">
                    <a:lumMod val="25000"/>
                  </a:schemeClr>
                </a:solidFill>
              </a:rPr>
              <a:t>, forte incertitude, </a:t>
            </a:r>
            <a:r>
              <a:rPr lang="en-US" dirty="0" err="1">
                <a:solidFill>
                  <a:schemeClr val="bg2">
                    <a:lumMod val="25000"/>
                  </a:schemeClr>
                </a:solidFill>
              </a:rPr>
              <a:t>interdépendances</a:t>
            </a:r>
            <a:r>
              <a:rPr lang="en-US" dirty="0">
                <a:solidFill>
                  <a:schemeClr val="bg2">
                    <a:lumMod val="25000"/>
                  </a:schemeClr>
                </a:solidFill>
              </a:rPr>
              <a:t> complexes</a:t>
            </a:r>
          </a:p>
          <a:p>
            <a:pPr marL="285750" indent="-285750">
              <a:buFont typeface="Arial" panose="020B0604020202020204" pitchFamily="34" charset="0"/>
              <a:buChar char="•"/>
            </a:pPr>
            <a:r>
              <a:rPr lang="en-US" dirty="0" err="1">
                <a:solidFill>
                  <a:schemeClr val="bg2">
                    <a:lumMod val="25000"/>
                  </a:schemeClr>
                </a:solidFill>
              </a:rPr>
              <a:t>Résistance</a:t>
            </a:r>
            <a:r>
              <a:rPr lang="en-US" dirty="0">
                <a:solidFill>
                  <a:schemeClr val="bg2">
                    <a:lumMod val="25000"/>
                  </a:schemeClr>
                </a:solidFill>
              </a:rPr>
              <a:t> aux </a:t>
            </a:r>
            <a:r>
              <a:rPr lang="en-US" dirty="0" err="1">
                <a:solidFill>
                  <a:schemeClr val="bg2">
                    <a:lumMod val="25000"/>
                  </a:schemeClr>
                </a:solidFill>
              </a:rPr>
              <a:t>approches</a:t>
            </a:r>
            <a:r>
              <a:rPr lang="en-US" dirty="0">
                <a:solidFill>
                  <a:schemeClr val="bg2">
                    <a:lumMod val="25000"/>
                  </a:schemeClr>
                </a:solidFill>
              </a:rPr>
              <a:t> </a:t>
            </a:r>
            <a:r>
              <a:rPr lang="en-US" dirty="0" err="1">
                <a:solidFill>
                  <a:schemeClr val="bg2">
                    <a:lumMod val="25000"/>
                  </a:schemeClr>
                </a:solidFill>
              </a:rPr>
              <a:t>statistiques</a:t>
            </a:r>
            <a:r>
              <a:rPr lang="en-US" dirty="0">
                <a:solidFill>
                  <a:schemeClr val="bg2">
                    <a:lumMod val="25000"/>
                  </a:schemeClr>
                </a:solidFill>
              </a:rPr>
              <a:t> </a:t>
            </a:r>
            <a:r>
              <a:rPr lang="en-US" dirty="0" err="1">
                <a:solidFill>
                  <a:schemeClr val="bg2">
                    <a:lumMod val="25000"/>
                  </a:schemeClr>
                </a:solidFill>
              </a:rPr>
              <a:t>classiques</a:t>
            </a:r>
            <a:endParaRPr lang="en-US" dirty="0">
              <a:solidFill>
                <a:schemeClr val="bg2">
                  <a:lumMod val="25000"/>
                </a:schemeClr>
              </a:solidFill>
            </a:endParaRPr>
          </a:p>
          <a:p>
            <a:r>
              <a:rPr lang="en-US" sz="1400" dirty="0">
                <a:solidFill>
                  <a:schemeClr val="bg2">
                    <a:lumMod val="25000"/>
                  </a:schemeClr>
                </a:solidFill>
              </a:rPr>
              <a:t>(Atanasov et al., 2024; Karger et al., 2022)</a:t>
            </a:r>
            <a:endParaRPr lang="fr-FR" sz="1400" dirty="0">
              <a:solidFill>
                <a:schemeClr val="bg2">
                  <a:lumMod val="25000"/>
                </a:schemeClr>
              </a:solidFill>
            </a:endParaRPr>
          </a:p>
        </p:txBody>
      </p:sp>
      <p:sp>
        <p:nvSpPr>
          <p:cNvPr id="5" name="Footer Placeholder 4">
            <a:extLst>
              <a:ext uri="{FF2B5EF4-FFF2-40B4-BE49-F238E27FC236}">
                <a16:creationId xmlns:a16="http://schemas.microsoft.com/office/drawing/2014/main" id="{0980F820-667D-20A8-3894-FACE2F7E599E}"/>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15198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DC89D-7254-344F-6B39-9C499EEE891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8C7068FC-5000-EE97-F9E8-FF77FD1C070B}"/>
              </a:ext>
            </a:extLst>
          </p:cNvPr>
          <p:cNvGrpSpPr/>
          <p:nvPr/>
        </p:nvGrpSpPr>
        <p:grpSpPr>
          <a:xfrm>
            <a:off x="6668730" y="231793"/>
            <a:ext cx="5328199" cy="3544400"/>
            <a:chOff x="6658984" y="248833"/>
            <a:chExt cx="5328199" cy="3544400"/>
          </a:xfrm>
        </p:grpSpPr>
        <p:pic>
          <p:nvPicPr>
            <p:cNvPr id="7" name="Picture 6" descr="A graph with different colored rectangles&#10;&#10;AI-generated content may be incorrect.">
              <a:extLst>
                <a:ext uri="{FF2B5EF4-FFF2-40B4-BE49-F238E27FC236}">
                  <a16:creationId xmlns:a16="http://schemas.microsoft.com/office/drawing/2014/main" id="{1DF76AD7-42DF-7AC1-AD39-ABCE07F50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984" y="248833"/>
              <a:ext cx="5328199" cy="2827559"/>
            </a:xfrm>
            <a:prstGeom prst="rect">
              <a:avLst/>
            </a:prstGeom>
          </p:spPr>
        </p:pic>
        <p:sp>
          <p:nvSpPr>
            <p:cNvPr id="9" name="TextBox 8">
              <a:extLst>
                <a:ext uri="{FF2B5EF4-FFF2-40B4-BE49-F238E27FC236}">
                  <a16:creationId xmlns:a16="http://schemas.microsoft.com/office/drawing/2014/main" id="{5B1E5708-A253-6C3F-C788-C8457306037A}"/>
                </a:ext>
              </a:extLst>
            </p:cNvPr>
            <p:cNvSpPr txBox="1"/>
            <p:nvPr/>
          </p:nvSpPr>
          <p:spPr>
            <a:xfrm>
              <a:off x="6658984" y="3054569"/>
              <a:ext cx="5328199" cy="738664"/>
            </a:xfrm>
            <a:prstGeom prst="rect">
              <a:avLst/>
            </a:prstGeom>
            <a:noFill/>
          </p:spPr>
          <p:txBody>
            <a:bodyPr wrap="square">
              <a:spAutoFit/>
            </a:bodyPr>
            <a:lstStyle/>
            <a:p>
              <a:pPr algn="ctr"/>
              <a:r>
                <a:rPr lang="fr-FR" sz="1400" dirty="0">
                  <a:solidFill>
                    <a:schemeClr val="bg2">
                      <a:lumMod val="25000"/>
                    </a:schemeClr>
                  </a:solidFill>
                </a:rPr>
                <a:t>Chang et al, 2016 - Prévisions géopolitiques</a:t>
              </a:r>
            </a:p>
            <a:p>
              <a:pPr algn="ctr"/>
              <a:r>
                <a:rPr lang="fr-FR" sz="1400" dirty="0">
                  <a:solidFill>
                    <a:schemeClr val="bg2">
                      <a:lumMod val="25000"/>
                    </a:schemeClr>
                  </a:solidFill>
                </a:rPr>
                <a:t>Recrutement : pro, chercheurs, asso. d'anciens élèves, blogs, etc.</a:t>
              </a:r>
            </a:p>
            <a:p>
              <a:pPr algn="ctr"/>
              <a:r>
                <a:rPr lang="fr-FR" sz="1400" dirty="0">
                  <a:solidFill>
                    <a:schemeClr val="bg2">
                      <a:lumMod val="25000"/>
                    </a:schemeClr>
                  </a:solidFill>
                </a:rPr>
                <a:t>Training : principes de raisonnement et raisonnement probabiliste</a:t>
              </a:r>
            </a:p>
          </p:txBody>
        </p:sp>
      </p:grpSp>
      <p:sp>
        <p:nvSpPr>
          <p:cNvPr id="2" name="Title 1">
            <a:extLst>
              <a:ext uri="{FF2B5EF4-FFF2-40B4-BE49-F238E27FC236}">
                <a16:creationId xmlns:a16="http://schemas.microsoft.com/office/drawing/2014/main" id="{FEACAB0A-6A43-CA6C-2A69-F4BEC4F034E6}"/>
              </a:ext>
            </a:extLst>
          </p:cNvPr>
          <p:cNvSpPr>
            <a:spLocks noGrp="1"/>
          </p:cNvSpPr>
          <p:nvPr>
            <p:ph type="title"/>
          </p:nvPr>
        </p:nvSpPr>
        <p:spPr/>
        <p:txBody>
          <a:bodyPr/>
          <a:lstStyle/>
          <a:p>
            <a:r>
              <a:rPr lang="fr-FR" dirty="0"/>
              <a:t>Entraîner la métacognition</a:t>
            </a:r>
            <a:endParaRPr lang="en-US" dirty="0"/>
          </a:p>
        </p:txBody>
      </p:sp>
      <p:sp>
        <p:nvSpPr>
          <p:cNvPr id="6" name="Slide Number Placeholder 5">
            <a:extLst>
              <a:ext uri="{FF2B5EF4-FFF2-40B4-BE49-F238E27FC236}">
                <a16:creationId xmlns:a16="http://schemas.microsoft.com/office/drawing/2014/main" id="{26CFEB92-296F-B7E8-118A-5F550797926F}"/>
              </a:ext>
            </a:extLst>
          </p:cNvPr>
          <p:cNvSpPr>
            <a:spLocks noGrp="1"/>
          </p:cNvSpPr>
          <p:nvPr>
            <p:ph type="sldNum" sz="quarter" idx="12"/>
          </p:nvPr>
        </p:nvSpPr>
        <p:spPr/>
        <p:txBody>
          <a:bodyPr/>
          <a:lstStyle/>
          <a:p>
            <a:fld id="{F95E6910-D586-4B1A-BC87-A1DD68C0FBEB}" type="slidenum">
              <a:rPr lang="en-US" smtClean="0"/>
              <a:t>22</a:t>
            </a:fld>
            <a:endParaRPr lang="en-US" dirty="0"/>
          </a:p>
        </p:txBody>
      </p:sp>
      <p:grpSp>
        <p:nvGrpSpPr>
          <p:cNvPr id="24" name="Group 23">
            <a:extLst>
              <a:ext uri="{FF2B5EF4-FFF2-40B4-BE49-F238E27FC236}">
                <a16:creationId xmlns:a16="http://schemas.microsoft.com/office/drawing/2014/main" id="{57C82FD7-F6DB-B3D9-9B6C-D187DCE037B4}"/>
              </a:ext>
            </a:extLst>
          </p:cNvPr>
          <p:cNvGrpSpPr/>
          <p:nvPr/>
        </p:nvGrpSpPr>
        <p:grpSpPr>
          <a:xfrm>
            <a:off x="4567435" y="3915736"/>
            <a:ext cx="6846340" cy="2544925"/>
            <a:chOff x="5328199" y="909169"/>
            <a:chExt cx="6846340" cy="2544925"/>
          </a:xfrm>
        </p:grpSpPr>
        <p:sp>
          <p:nvSpPr>
            <p:cNvPr id="18" name="TextBox 17">
              <a:extLst>
                <a:ext uri="{FF2B5EF4-FFF2-40B4-BE49-F238E27FC236}">
                  <a16:creationId xmlns:a16="http://schemas.microsoft.com/office/drawing/2014/main" id="{0F8130BE-AAB7-9231-AEB2-B55B1B07DBA4}"/>
                </a:ext>
              </a:extLst>
            </p:cNvPr>
            <p:cNvSpPr txBox="1"/>
            <p:nvPr/>
          </p:nvSpPr>
          <p:spPr>
            <a:xfrm>
              <a:off x="5328199" y="2930874"/>
              <a:ext cx="6846340" cy="523220"/>
            </a:xfrm>
            <a:prstGeom prst="rect">
              <a:avLst/>
            </a:prstGeom>
            <a:noFill/>
          </p:spPr>
          <p:txBody>
            <a:bodyPr wrap="square">
              <a:spAutoFit/>
            </a:bodyPr>
            <a:lstStyle/>
            <a:p>
              <a:pPr algn="ctr"/>
              <a:r>
                <a:rPr lang="en-US" sz="1400" dirty="0">
                  <a:solidFill>
                    <a:schemeClr val="bg2">
                      <a:lumMod val="25000"/>
                    </a:schemeClr>
                  </a:solidFill>
                </a:rPr>
                <a:t>Stone et al., 2023 – gauche: </a:t>
              </a:r>
              <a:r>
                <a:rPr lang="en-US" sz="1400" dirty="0" err="1">
                  <a:solidFill>
                    <a:schemeClr val="bg2">
                      <a:lumMod val="25000"/>
                    </a:schemeClr>
                  </a:solidFill>
                </a:rPr>
                <a:t>exemple</a:t>
              </a:r>
              <a:r>
                <a:rPr lang="en-US" sz="1400" dirty="0">
                  <a:solidFill>
                    <a:schemeClr val="bg2">
                      <a:lumMod val="25000"/>
                    </a:schemeClr>
                  </a:solidFill>
                </a:rPr>
                <a:t> de feedback; droite: calibration curve</a:t>
              </a:r>
            </a:p>
            <a:p>
              <a:pPr algn="ctr"/>
              <a:r>
                <a:rPr lang="en-US" sz="1400" dirty="0" err="1">
                  <a:solidFill>
                    <a:schemeClr val="bg2">
                      <a:lumMod val="25000"/>
                    </a:schemeClr>
                  </a:solidFill>
                </a:rPr>
                <a:t>Recrutement</a:t>
              </a:r>
              <a:r>
                <a:rPr lang="en-US" sz="1400" dirty="0">
                  <a:solidFill>
                    <a:schemeClr val="bg2">
                      <a:lumMod val="25000"/>
                    </a:schemeClr>
                  </a:solidFill>
                </a:rPr>
                <a:t>: </a:t>
              </a:r>
              <a:r>
                <a:rPr lang="en-US" sz="1400" dirty="0" err="1">
                  <a:solidFill>
                    <a:schemeClr val="bg2">
                      <a:lumMod val="25000"/>
                    </a:schemeClr>
                  </a:solidFill>
                </a:rPr>
                <a:t>étudiants</a:t>
              </a:r>
              <a:r>
                <a:rPr lang="en-US" sz="1400" dirty="0">
                  <a:solidFill>
                    <a:schemeClr val="bg2">
                      <a:lumMod val="25000"/>
                    </a:schemeClr>
                  </a:solidFill>
                </a:rPr>
                <a:t> </a:t>
              </a:r>
              <a:r>
                <a:rPr lang="en-US" sz="1400" dirty="0" err="1">
                  <a:solidFill>
                    <a:schemeClr val="bg2">
                      <a:lumMod val="25000"/>
                    </a:schemeClr>
                  </a:solidFill>
                </a:rPr>
                <a:t>s’intéressant</a:t>
              </a:r>
              <a:r>
                <a:rPr lang="en-US" sz="1400" dirty="0">
                  <a:solidFill>
                    <a:schemeClr val="bg2">
                      <a:lumMod val="25000"/>
                    </a:schemeClr>
                  </a:solidFill>
                </a:rPr>
                <a:t> au baseball</a:t>
              </a:r>
            </a:p>
          </p:txBody>
        </p:sp>
        <p:grpSp>
          <p:nvGrpSpPr>
            <p:cNvPr id="23" name="Group 22">
              <a:extLst>
                <a:ext uri="{FF2B5EF4-FFF2-40B4-BE49-F238E27FC236}">
                  <a16:creationId xmlns:a16="http://schemas.microsoft.com/office/drawing/2014/main" id="{B2D43DF4-389B-7980-1AF0-BA953CF9EC6A}"/>
                </a:ext>
              </a:extLst>
            </p:cNvPr>
            <p:cNvGrpSpPr>
              <a:grpSpLocks noChangeAspect="1"/>
            </p:cNvGrpSpPr>
            <p:nvPr/>
          </p:nvGrpSpPr>
          <p:grpSpPr>
            <a:xfrm>
              <a:off x="5328199" y="909169"/>
              <a:ext cx="6846340" cy="2081166"/>
              <a:chOff x="5858435" y="965650"/>
              <a:chExt cx="7293799" cy="2217185"/>
            </a:xfrm>
          </p:grpSpPr>
          <p:pic>
            <p:nvPicPr>
              <p:cNvPr id="17" name="Picture 16" descr="A graph of a graph with blue squares&#10;&#10;AI-generated content may be incorrect.">
                <a:extLst>
                  <a:ext uri="{FF2B5EF4-FFF2-40B4-BE49-F238E27FC236}">
                    <a16:creationId xmlns:a16="http://schemas.microsoft.com/office/drawing/2014/main" id="{DCEFE90C-F731-BBB3-5DB9-B28C0ABBD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435" y="965651"/>
                <a:ext cx="2223506" cy="2215035"/>
              </a:xfrm>
              <a:prstGeom prst="rect">
                <a:avLst/>
              </a:prstGeom>
            </p:spPr>
          </p:pic>
          <p:pic>
            <p:nvPicPr>
              <p:cNvPr id="20" name="Picture 19" descr="A graph with red and blue dots&#10;&#10;AI-generated content may be incorrect.">
                <a:extLst>
                  <a:ext uri="{FF2B5EF4-FFF2-40B4-BE49-F238E27FC236}">
                    <a16:creationId xmlns:a16="http://schemas.microsoft.com/office/drawing/2014/main" id="{3E79E50D-C561-1BC7-2E17-5D2C2DFBE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486" y="965651"/>
                <a:ext cx="2743200" cy="2217184"/>
              </a:xfrm>
              <a:prstGeom prst="rect">
                <a:avLst/>
              </a:prstGeom>
            </p:spPr>
          </p:pic>
          <p:pic>
            <p:nvPicPr>
              <p:cNvPr id="22" name="Picture 21" descr="A graph with blue and orange dots&#10;&#10;AI-generated content may be incorrect.">
                <a:extLst>
                  <a:ext uri="{FF2B5EF4-FFF2-40B4-BE49-F238E27FC236}">
                    <a16:creationId xmlns:a16="http://schemas.microsoft.com/office/drawing/2014/main" id="{6216FB91-A390-5DF8-D22B-9FBF804EA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2834" y="965650"/>
                <a:ext cx="2669400" cy="2215035"/>
              </a:xfrm>
              <a:prstGeom prst="rect">
                <a:avLst/>
              </a:prstGeom>
            </p:spPr>
          </p:pic>
        </p:grpSp>
      </p:grpSp>
      <p:grpSp>
        <p:nvGrpSpPr>
          <p:cNvPr id="30" name="Group 29">
            <a:extLst>
              <a:ext uri="{FF2B5EF4-FFF2-40B4-BE49-F238E27FC236}">
                <a16:creationId xmlns:a16="http://schemas.microsoft.com/office/drawing/2014/main" id="{081C4452-DDAE-1DE0-3CD8-6FD7BCA8C062}"/>
              </a:ext>
            </a:extLst>
          </p:cNvPr>
          <p:cNvGrpSpPr/>
          <p:nvPr/>
        </p:nvGrpSpPr>
        <p:grpSpPr>
          <a:xfrm>
            <a:off x="277047" y="1560747"/>
            <a:ext cx="3732177" cy="3736505"/>
            <a:chOff x="7273808" y="3187362"/>
            <a:chExt cx="3732177" cy="3736505"/>
          </a:xfrm>
        </p:grpSpPr>
        <p:pic>
          <p:nvPicPr>
            <p:cNvPr id="26" name="Picture 25" descr="A graph of a graph showing a line of a training&#10;&#10;AI-generated content may be incorrect.">
              <a:extLst>
                <a:ext uri="{FF2B5EF4-FFF2-40B4-BE49-F238E27FC236}">
                  <a16:creationId xmlns:a16="http://schemas.microsoft.com/office/drawing/2014/main" id="{18430BEB-A670-3D41-9386-F2FC03C41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5298" y="3187362"/>
              <a:ext cx="3449199" cy="3028463"/>
            </a:xfrm>
            <a:prstGeom prst="rect">
              <a:avLst/>
            </a:prstGeom>
          </p:spPr>
        </p:pic>
        <p:sp>
          <p:nvSpPr>
            <p:cNvPr id="29" name="TextBox 28">
              <a:extLst>
                <a:ext uri="{FF2B5EF4-FFF2-40B4-BE49-F238E27FC236}">
                  <a16:creationId xmlns:a16="http://schemas.microsoft.com/office/drawing/2014/main" id="{1CEDF60A-3201-4204-3FB8-010F3EDC4344}"/>
                </a:ext>
              </a:extLst>
            </p:cNvPr>
            <p:cNvSpPr txBox="1"/>
            <p:nvPr/>
          </p:nvSpPr>
          <p:spPr>
            <a:xfrm>
              <a:off x="7273808" y="6185203"/>
              <a:ext cx="3732177" cy="738664"/>
            </a:xfrm>
            <a:prstGeom prst="rect">
              <a:avLst/>
            </a:prstGeom>
            <a:noFill/>
          </p:spPr>
          <p:txBody>
            <a:bodyPr wrap="square">
              <a:spAutoFit/>
            </a:bodyPr>
            <a:lstStyle/>
            <a:p>
              <a:pPr algn="ctr"/>
              <a:r>
                <a:rPr lang="en-US" sz="1400" dirty="0" err="1">
                  <a:solidFill>
                    <a:schemeClr val="bg2">
                      <a:lumMod val="25000"/>
                    </a:schemeClr>
                  </a:solidFill>
                </a:rPr>
                <a:t>Gruetzemacher</a:t>
              </a:r>
              <a:r>
                <a:rPr lang="en-US" sz="1400" dirty="0">
                  <a:solidFill>
                    <a:schemeClr val="bg2">
                      <a:lumMod val="25000"/>
                    </a:schemeClr>
                  </a:solidFill>
                </a:rPr>
                <a:t> et al., 2024 – </a:t>
              </a:r>
              <a:r>
                <a:rPr lang="en-US" sz="1400" dirty="0" err="1">
                  <a:solidFill>
                    <a:schemeClr val="bg2">
                      <a:lumMod val="25000"/>
                    </a:schemeClr>
                  </a:solidFill>
                </a:rPr>
                <a:t>étudiants</a:t>
              </a:r>
              <a:r>
                <a:rPr lang="en-US" sz="1400" dirty="0">
                  <a:solidFill>
                    <a:schemeClr val="bg2">
                      <a:lumMod val="25000"/>
                    </a:schemeClr>
                  </a:solidFill>
                </a:rPr>
                <a:t> avec </a:t>
              </a:r>
              <a:r>
                <a:rPr lang="en-US" sz="1400" dirty="0" err="1">
                  <a:solidFill>
                    <a:schemeClr val="bg2">
                      <a:lumMod val="25000"/>
                    </a:schemeClr>
                  </a:solidFill>
                </a:rPr>
                <a:t>majeur</a:t>
              </a:r>
              <a:r>
                <a:rPr lang="en-US" sz="1400" dirty="0">
                  <a:solidFill>
                    <a:schemeClr val="bg2">
                      <a:lumMod val="25000"/>
                    </a:schemeClr>
                  </a:solidFill>
                </a:rPr>
                <a:t> </a:t>
              </a:r>
              <a:r>
                <a:rPr lang="en-US" sz="1400" dirty="0" err="1">
                  <a:solidFill>
                    <a:schemeClr val="bg2">
                      <a:lumMod val="25000"/>
                    </a:schemeClr>
                  </a:solidFill>
                </a:rPr>
                <a:t>en</a:t>
              </a:r>
              <a:r>
                <a:rPr lang="en-US" sz="1400" dirty="0">
                  <a:solidFill>
                    <a:schemeClr val="bg2">
                      <a:lumMod val="25000"/>
                    </a:schemeClr>
                  </a:solidFill>
                </a:rPr>
                <a:t> business et culture sportive : prediction du </a:t>
              </a:r>
              <a:r>
                <a:rPr lang="en-US" sz="1400" dirty="0" err="1">
                  <a:solidFill>
                    <a:schemeClr val="bg2">
                      <a:lumMod val="25000"/>
                    </a:schemeClr>
                  </a:solidFill>
                </a:rPr>
                <a:t>vainqueur</a:t>
              </a:r>
              <a:r>
                <a:rPr lang="en-US" sz="1400" dirty="0">
                  <a:solidFill>
                    <a:schemeClr val="bg2">
                      <a:lumMod val="25000"/>
                    </a:schemeClr>
                  </a:solidFill>
                </a:rPr>
                <a:t> de </a:t>
              </a:r>
              <a:r>
                <a:rPr lang="en-US" sz="1400" dirty="0" err="1">
                  <a:solidFill>
                    <a:schemeClr val="bg2">
                      <a:lumMod val="25000"/>
                    </a:schemeClr>
                  </a:solidFill>
                </a:rPr>
                <a:t>matchs</a:t>
              </a:r>
              <a:r>
                <a:rPr lang="en-US" sz="1400" dirty="0">
                  <a:solidFill>
                    <a:schemeClr val="bg2">
                      <a:lumMod val="25000"/>
                    </a:schemeClr>
                  </a:solidFill>
                </a:rPr>
                <a:t> de football</a:t>
              </a:r>
            </a:p>
          </p:txBody>
        </p:sp>
      </p:grpSp>
      <p:sp>
        <p:nvSpPr>
          <p:cNvPr id="3" name="Footer Placeholder 2">
            <a:extLst>
              <a:ext uri="{FF2B5EF4-FFF2-40B4-BE49-F238E27FC236}">
                <a16:creationId xmlns:a16="http://schemas.microsoft.com/office/drawing/2014/main" id="{00486079-F25B-8D77-001E-7BE38A00279B}"/>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38599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75BA2-A3F6-81BA-F47F-C9D32FBF0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09B30-461F-946E-DCA0-E624012BCE12}"/>
              </a:ext>
            </a:extLst>
          </p:cNvPr>
          <p:cNvSpPr>
            <a:spLocks noGrp="1"/>
          </p:cNvSpPr>
          <p:nvPr>
            <p:ph type="title"/>
          </p:nvPr>
        </p:nvSpPr>
        <p:spPr/>
        <p:txBody>
          <a:bodyPr/>
          <a:lstStyle/>
          <a:p>
            <a:r>
              <a:rPr lang="fr-FR" dirty="0"/>
              <a:t>Entraîner la métacognition</a:t>
            </a:r>
            <a:endParaRPr lang="en-US" dirty="0"/>
          </a:p>
        </p:txBody>
      </p:sp>
      <p:sp>
        <p:nvSpPr>
          <p:cNvPr id="6" name="Slide Number Placeholder 5">
            <a:extLst>
              <a:ext uri="{FF2B5EF4-FFF2-40B4-BE49-F238E27FC236}">
                <a16:creationId xmlns:a16="http://schemas.microsoft.com/office/drawing/2014/main" id="{5D9E261E-8D3A-808F-68D7-1BA862DB2473}"/>
              </a:ext>
            </a:extLst>
          </p:cNvPr>
          <p:cNvSpPr>
            <a:spLocks noGrp="1"/>
          </p:cNvSpPr>
          <p:nvPr>
            <p:ph type="sldNum" sz="quarter" idx="12"/>
          </p:nvPr>
        </p:nvSpPr>
        <p:spPr/>
        <p:txBody>
          <a:bodyPr/>
          <a:lstStyle/>
          <a:p>
            <a:fld id="{F95E6910-D586-4B1A-BC87-A1DD68C0FBEB}" type="slidenum">
              <a:rPr lang="en-US" smtClean="0"/>
              <a:t>23</a:t>
            </a:fld>
            <a:endParaRPr lang="en-US"/>
          </a:p>
        </p:txBody>
      </p:sp>
      <p:sp>
        <p:nvSpPr>
          <p:cNvPr id="5" name="TextBox 4">
            <a:extLst>
              <a:ext uri="{FF2B5EF4-FFF2-40B4-BE49-F238E27FC236}">
                <a16:creationId xmlns:a16="http://schemas.microsoft.com/office/drawing/2014/main" id="{3F70CDC1-7763-D35C-439B-2DB8EFBA2157}"/>
              </a:ext>
            </a:extLst>
          </p:cNvPr>
          <p:cNvSpPr txBox="1"/>
          <p:nvPr/>
        </p:nvSpPr>
        <p:spPr>
          <a:xfrm>
            <a:off x="387276" y="2093255"/>
            <a:ext cx="5239000" cy="3154710"/>
          </a:xfrm>
          <a:prstGeom prst="rect">
            <a:avLst/>
          </a:prstGeom>
          <a:noFill/>
        </p:spPr>
        <p:txBody>
          <a:bodyPr wrap="square" anchor="ctr">
            <a:spAutoFit/>
          </a:bodyPr>
          <a:lstStyle/>
          <a:p>
            <a:pPr>
              <a:spcAft>
                <a:spcPts val="1800"/>
              </a:spcAft>
            </a:pPr>
            <a:r>
              <a:rPr lang="fr-FR" dirty="0">
                <a:solidFill>
                  <a:schemeClr val="bg2">
                    <a:lumMod val="25000"/>
                  </a:schemeClr>
                </a:solidFill>
              </a:rPr>
              <a:t>Calibration: capacité à ajuster son niveau de confiance en fonction de l’incertitude, qualité des preuves, stabilité du contexte</a:t>
            </a:r>
          </a:p>
          <a:p>
            <a:pPr marL="285750" indent="-285750">
              <a:spcAft>
                <a:spcPts val="600"/>
              </a:spcAft>
              <a:buFont typeface="Arial" panose="020B0604020202020204" pitchFamily="34" charset="0"/>
              <a:buChar char="•"/>
            </a:pPr>
            <a:r>
              <a:rPr lang="fr-FR" dirty="0">
                <a:solidFill>
                  <a:schemeClr val="bg2">
                    <a:lumMod val="25000"/>
                  </a:schemeClr>
                </a:solidFill>
              </a:rPr>
              <a:t>Confiance dissociée de la connaissance réelle:</a:t>
            </a:r>
          </a:p>
          <a:p>
            <a:pPr marL="742950" lvl="1" indent="-285750">
              <a:spcAft>
                <a:spcPts val="600"/>
              </a:spcAft>
              <a:buFont typeface="Arial" panose="020B0604020202020204" pitchFamily="34" charset="0"/>
              <a:buChar char="•"/>
            </a:pPr>
            <a:r>
              <a:rPr lang="fr-FR" dirty="0">
                <a:solidFill>
                  <a:schemeClr val="bg2">
                    <a:lumMod val="25000"/>
                  </a:schemeClr>
                </a:solidFill>
              </a:rPr>
              <a:t>Dans des domaines polarisés (changement climatique, COVID-19) </a:t>
            </a:r>
            <a:br>
              <a:rPr lang="fr-FR" dirty="0">
                <a:solidFill>
                  <a:schemeClr val="bg2">
                    <a:lumMod val="25000"/>
                  </a:schemeClr>
                </a:solidFill>
              </a:rPr>
            </a:br>
            <a:r>
              <a:rPr lang="fr-FR" sz="1400" dirty="0">
                <a:solidFill>
                  <a:schemeClr val="bg2">
                    <a:lumMod val="25000"/>
                  </a:schemeClr>
                </a:solidFill>
              </a:rPr>
              <a:t>(Fischer &amp; Fleming, 2024 ; Guigon, </a:t>
            </a:r>
            <a:r>
              <a:rPr lang="fr-FR" sz="1400" dirty="0" err="1">
                <a:solidFill>
                  <a:schemeClr val="bg2">
                    <a:lumMod val="25000"/>
                  </a:schemeClr>
                </a:solidFill>
              </a:rPr>
              <a:t>Villeval</a:t>
            </a:r>
            <a:r>
              <a:rPr lang="fr-FR" sz="1400" dirty="0">
                <a:solidFill>
                  <a:schemeClr val="bg2">
                    <a:lumMod val="25000"/>
                  </a:schemeClr>
                </a:solidFill>
              </a:rPr>
              <a:t> et </a:t>
            </a:r>
            <a:r>
              <a:rPr lang="fr-FR" sz="1400" dirty="0" err="1">
                <a:solidFill>
                  <a:schemeClr val="bg2">
                    <a:lumMod val="25000"/>
                  </a:schemeClr>
                </a:solidFill>
              </a:rPr>
              <a:t>Dreher</a:t>
            </a:r>
            <a:r>
              <a:rPr lang="fr-FR" sz="1400" dirty="0">
                <a:solidFill>
                  <a:schemeClr val="bg2">
                    <a:lumMod val="25000"/>
                  </a:schemeClr>
                </a:solidFill>
              </a:rPr>
              <a:t>, 2024</a:t>
            </a:r>
            <a:r>
              <a:rPr lang="fr-FR" dirty="0">
                <a:solidFill>
                  <a:schemeClr val="bg2">
                    <a:lumMod val="25000"/>
                  </a:schemeClr>
                </a:solidFill>
              </a:rPr>
              <a:t>)</a:t>
            </a:r>
          </a:p>
          <a:p>
            <a:pPr marL="742950" lvl="1" indent="-285750">
              <a:spcAft>
                <a:spcPts val="600"/>
              </a:spcAft>
              <a:buFont typeface="Arial" panose="020B0604020202020204" pitchFamily="34" charset="0"/>
              <a:buChar char="•"/>
            </a:pPr>
            <a:r>
              <a:rPr lang="fr-FR" dirty="0">
                <a:solidFill>
                  <a:schemeClr val="bg2">
                    <a:lumMod val="25000"/>
                  </a:schemeClr>
                </a:solidFill>
              </a:rPr>
              <a:t>Dans des tâches difficiles </a:t>
            </a:r>
            <a:br>
              <a:rPr lang="fr-FR" dirty="0">
                <a:solidFill>
                  <a:schemeClr val="bg2">
                    <a:lumMod val="25000"/>
                  </a:schemeClr>
                </a:solidFill>
              </a:rPr>
            </a:br>
            <a:r>
              <a:rPr lang="fr-FR" sz="1400" dirty="0">
                <a:solidFill>
                  <a:schemeClr val="bg2">
                    <a:lumMod val="25000"/>
                  </a:schemeClr>
                </a:solidFill>
                <a:ea typeface="Segoe UI Symbol" panose="020B0502040204020203" pitchFamily="34" charset="0"/>
                <a:cs typeface="Segoe UI Light" panose="020B0502040204020203" pitchFamily="34" charset="0"/>
              </a:rPr>
              <a:t>(Brewer &amp; Wells, 2006 ; Moore &amp; Healy, 2008)</a:t>
            </a:r>
          </a:p>
        </p:txBody>
      </p:sp>
      <p:sp>
        <p:nvSpPr>
          <p:cNvPr id="3" name="TextBox 2">
            <a:extLst>
              <a:ext uri="{FF2B5EF4-FFF2-40B4-BE49-F238E27FC236}">
                <a16:creationId xmlns:a16="http://schemas.microsoft.com/office/drawing/2014/main" id="{2536AFB0-F7F1-7BFD-8832-7DF9BA31DF1D}"/>
              </a:ext>
            </a:extLst>
          </p:cNvPr>
          <p:cNvSpPr txBox="1"/>
          <p:nvPr/>
        </p:nvSpPr>
        <p:spPr>
          <a:xfrm>
            <a:off x="6565725" y="946787"/>
            <a:ext cx="5022593" cy="5447645"/>
          </a:xfrm>
          <a:prstGeom prst="rect">
            <a:avLst/>
          </a:prstGeom>
          <a:noFill/>
        </p:spPr>
        <p:txBody>
          <a:bodyPr wrap="square" anchor="ctr">
            <a:spAutoFit/>
          </a:bodyPr>
          <a:lstStyle/>
          <a:p>
            <a:pPr marL="285750" indent="-285750">
              <a:spcAft>
                <a:spcPts val="600"/>
              </a:spcAft>
              <a:buFont typeface="Arial" panose="020B0604020202020204" pitchFamily="34" charset="0"/>
              <a:buChar char="•"/>
            </a:pPr>
            <a:r>
              <a:rPr lang="fr-FR" dirty="0">
                <a:solidFill>
                  <a:schemeClr val="bg2">
                    <a:lumMod val="25000"/>
                  </a:schemeClr>
                </a:solidFill>
              </a:rPr>
              <a:t>Réduire la sur-confiance et améliorer la précision des jugements:</a:t>
            </a:r>
          </a:p>
          <a:p>
            <a:pPr marL="742950" lvl="1" indent="-285750">
              <a:spcAft>
                <a:spcPts val="600"/>
              </a:spcAft>
              <a:buFont typeface="Arial" panose="020B0604020202020204" pitchFamily="34" charset="0"/>
              <a:buChar char="•"/>
            </a:pPr>
            <a:r>
              <a:rPr lang="fr-FR" dirty="0">
                <a:solidFill>
                  <a:schemeClr val="bg2">
                    <a:lumMod val="25000"/>
                  </a:schemeClr>
                </a:solidFill>
                <a:ea typeface="Segoe UI Symbol" panose="020B0502040204020203" pitchFamily="34" charset="0"/>
                <a:cs typeface="Segoe UI Light" panose="020B0502040204020203" pitchFamily="34" charset="0"/>
              </a:rPr>
              <a:t>Feedbacks individuels</a:t>
            </a:r>
          </a:p>
          <a:p>
            <a:pPr marL="742950" lvl="1" indent="-285750">
              <a:spcAft>
                <a:spcPts val="600"/>
              </a:spcAft>
              <a:buFont typeface="Arial" panose="020B0604020202020204" pitchFamily="34" charset="0"/>
              <a:buChar char="•"/>
            </a:pPr>
            <a:r>
              <a:rPr lang="fr-FR" dirty="0">
                <a:solidFill>
                  <a:schemeClr val="bg2">
                    <a:lumMod val="25000"/>
                  </a:schemeClr>
                </a:solidFill>
                <a:ea typeface="Segoe UI Symbol" panose="020B0502040204020203" pitchFamily="34" charset="0"/>
                <a:cs typeface="Segoe UI Light" panose="020B0502040204020203" pitchFamily="34" charset="0"/>
              </a:rPr>
              <a:t>Entraînements adaptatifs</a:t>
            </a:r>
          </a:p>
          <a:p>
            <a:pPr marL="742950" lvl="1" indent="-285750">
              <a:spcAft>
                <a:spcPts val="600"/>
              </a:spcAft>
              <a:buFont typeface="Arial" panose="020B0604020202020204" pitchFamily="34" charset="0"/>
              <a:buChar char="•"/>
            </a:pPr>
            <a:r>
              <a:rPr lang="fr-FR" dirty="0">
                <a:solidFill>
                  <a:schemeClr val="bg2">
                    <a:lumMod val="25000"/>
                  </a:schemeClr>
                </a:solidFill>
                <a:ea typeface="Segoe UI Symbol" panose="020B0502040204020203" pitchFamily="34" charset="0"/>
                <a:cs typeface="Segoe UI Light" panose="020B0502040204020203" pitchFamily="34" charset="0"/>
              </a:rPr>
              <a:t>Outils numériques d’estimation probabilistes</a:t>
            </a:r>
            <a:endParaRPr lang="fr-FR" dirty="0">
              <a:solidFill>
                <a:schemeClr val="bg2">
                  <a:lumMod val="25000"/>
                </a:schemeClr>
              </a:solidFill>
            </a:endParaRPr>
          </a:p>
          <a:p>
            <a:pPr>
              <a:spcAft>
                <a:spcPts val="600"/>
              </a:spcAft>
            </a:pPr>
            <a:r>
              <a:rPr lang="en-US" sz="1400" dirty="0">
                <a:solidFill>
                  <a:schemeClr val="bg2">
                    <a:lumMod val="25000"/>
                  </a:schemeClr>
                </a:solidFill>
              </a:rPr>
              <a:t>(Chang et al., 2016 ; Moore et al., 2017 ; Stone et al., 2023 ; </a:t>
            </a:r>
            <a:r>
              <a:rPr lang="en-US" sz="1400" dirty="0" err="1">
                <a:solidFill>
                  <a:schemeClr val="bg2">
                    <a:lumMod val="25000"/>
                  </a:schemeClr>
                </a:solidFill>
              </a:rPr>
              <a:t>Gruetzemacher</a:t>
            </a:r>
            <a:r>
              <a:rPr lang="en-US" sz="1400" dirty="0">
                <a:solidFill>
                  <a:schemeClr val="bg2">
                    <a:lumMod val="25000"/>
                  </a:schemeClr>
                </a:solidFill>
              </a:rPr>
              <a:t> et al., 2024 ; </a:t>
            </a:r>
            <a:r>
              <a:rPr lang="en-US" sz="1400" dirty="0" err="1">
                <a:solidFill>
                  <a:schemeClr val="bg2">
                    <a:lumMod val="25000"/>
                  </a:schemeClr>
                </a:solidFill>
              </a:rPr>
              <a:t>Motahhar</a:t>
            </a:r>
            <a:r>
              <a:rPr lang="en-US" sz="1400" dirty="0">
                <a:solidFill>
                  <a:schemeClr val="bg2">
                    <a:lumMod val="25000"/>
                  </a:schemeClr>
                </a:solidFill>
              </a:rPr>
              <a:t> et al., 2025)</a:t>
            </a:r>
          </a:p>
          <a:p>
            <a:pPr>
              <a:spcAft>
                <a:spcPts val="600"/>
              </a:spcAft>
            </a:pPr>
            <a:endParaRPr lang="en-US" sz="1400" dirty="0">
              <a:solidFill>
                <a:schemeClr val="bg2">
                  <a:lumMod val="25000"/>
                </a:schemeClr>
              </a:solidFill>
              <a:ea typeface="Segoe UI Symbol" panose="020B0502040204020203" pitchFamily="34" charset="0"/>
              <a:cs typeface="Segoe UI Light" panose="020B0502040204020203" pitchFamily="34" charset="0"/>
            </a:endParaRPr>
          </a:p>
          <a:p>
            <a:pPr marL="285750" indent="-285750">
              <a:spcAft>
                <a:spcPts val="600"/>
              </a:spcAft>
              <a:buFont typeface="Arial" panose="020B0604020202020204" pitchFamily="34" charset="0"/>
              <a:buChar char="•"/>
            </a:pPr>
            <a:r>
              <a:rPr lang="fr-FR" dirty="0">
                <a:solidFill>
                  <a:schemeClr val="bg2">
                    <a:lumMod val="25000"/>
                  </a:schemeClr>
                </a:solidFill>
                <a:ea typeface="Segoe UI Symbol" panose="020B0502040204020203" pitchFamily="34" charset="0"/>
                <a:cs typeface="Segoe UI Light" panose="020B0502040204020203" pitchFamily="34" charset="0"/>
              </a:rPr>
              <a:t>La calibration métacognitive favorise la flexibilité cognitive</a:t>
            </a:r>
          </a:p>
          <a:p>
            <a:pPr marL="285750" indent="-285750">
              <a:spcAft>
                <a:spcPts val="600"/>
              </a:spcAft>
              <a:buFont typeface="Arial" panose="020B0604020202020204" pitchFamily="34" charset="0"/>
              <a:buChar char="•"/>
            </a:pPr>
            <a:r>
              <a:rPr lang="fr-FR" dirty="0">
                <a:solidFill>
                  <a:schemeClr val="bg2">
                    <a:lumMod val="25000"/>
                  </a:schemeClr>
                </a:solidFill>
                <a:ea typeface="Segoe UI Symbol" panose="020B0502040204020203" pitchFamily="34" charset="0"/>
                <a:cs typeface="Segoe UI Light" panose="020B0502040204020203" pitchFamily="34" charset="0"/>
              </a:rPr>
              <a:t>Les biais métacognitifs prédisent dogmatisme et fermeture mentale</a:t>
            </a:r>
            <a:br>
              <a:rPr lang="fr-FR" sz="1600" dirty="0">
                <a:solidFill>
                  <a:schemeClr val="bg2">
                    <a:lumMod val="25000"/>
                  </a:schemeClr>
                </a:solidFill>
                <a:ea typeface="Segoe UI Symbol" panose="020B0502040204020203" pitchFamily="34" charset="0"/>
                <a:cs typeface="Segoe UI Light" panose="020B0502040204020203" pitchFamily="34" charset="0"/>
              </a:rPr>
            </a:br>
            <a:r>
              <a:rPr lang="da-DK" sz="1400" dirty="0">
                <a:solidFill>
                  <a:schemeClr val="bg2">
                    <a:lumMod val="25000"/>
                  </a:schemeClr>
                </a:solidFill>
              </a:rPr>
              <a:t>(Rollwage et al., 2018 ; Fischer et al., 2019)</a:t>
            </a:r>
            <a:endParaRPr lang="fr-FR" sz="1600" dirty="0">
              <a:solidFill>
                <a:schemeClr val="bg2">
                  <a:lumMod val="25000"/>
                </a:schemeClr>
              </a:solidFill>
              <a:ea typeface="Segoe UI Symbol" panose="020B0502040204020203" pitchFamily="34" charset="0"/>
              <a:cs typeface="Segoe UI Light" panose="020B0502040204020203" pitchFamily="34" charset="0"/>
            </a:endParaRPr>
          </a:p>
          <a:p>
            <a:pPr marL="285750" indent="-285750">
              <a:spcAft>
                <a:spcPts val="600"/>
              </a:spcAft>
              <a:buFont typeface="Arial" panose="020B0604020202020204" pitchFamily="34" charset="0"/>
              <a:buChar char="•"/>
            </a:pPr>
            <a:r>
              <a:rPr lang="fr-FR" dirty="0">
                <a:solidFill>
                  <a:schemeClr val="bg2">
                    <a:lumMod val="25000"/>
                  </a:schemeClr>
                </a:solidFill>
                <a:ea typeface="Segoe UI Symbol" panose="020B0502040204020203" pitchFamily="34" charset="0"/>
                <a:cs typeface="Segoe UI Light" panose="020B0502040204020203" pitchFamily="34" charset="0"/>
              </a:rPr>
              <a:t>Dysfonctions métacognitifs liés à des comportements inadaptés en éducation et en </a:t>
            </a:r>
            <a:r>
              <a:rPr lang="fr-FR" dirty="0" err="1">
                <a:solidFill>
                  <a:schemeClr val="bg2">
                    <a:lumMod val="25000"/>
                  </a:schemeClr>
                </a:solidFill>
                <a:ea typeface="Segoe UI Symbol" panose="020B0502040204020203" pitchFamily="34" charset="0"/>
                <a:cs typeface="Segoe UI Light" panose="020B0502040204020203" pitchFamily="34" charset="0"/>
              </a:rPr>
              <a:t>psychiatry</a:t>
            </a:r>
            <a:br>
              <a:rPr lang="fr-FR" dirty="0">
                <a:solidFill>
                  <a:schemeClr val="bg2">
                    <a:lumMod val="25000"/>
                  </a:schemeClr>
                </a:solidFill>
                <a:ea typeface="Segoe UI Symbol" panose="020B0502040204020203" pitchFamily="34" charset="0"/>
                <a:cs typeface="Segoe UI Light" panose="020B0502040204020203" pitchFamily="34" charset="0"/>
              </a:rPr>
            </a:br>
            <a:r>
              <a:rPr lang="nb-NO" sz="1400" dirty="0">
                <a:solidFill>
                  <a:schemeClr val="bg2">
                    <a:lumMod val="25000"/>
                  </a:schemeClr>
                </a:solidFill>
              </a:rPr>
              <a:t>(Flavell, 1979 ; Hoven et al., 2019)</a:t>
            </a:r>
            <a:endParaRPr lang="fr-FR" dirty="0">
              <a:solidFill>
                <a:schemeClr val="bg2">
                  <a:lumMod val="25000"/>
                </a:schemeClr>
              </a:solidFill>
              <a:ea typeface="Segoe UI Symbol" panose="020B0502040204020203" pitchFamily="34" charset="0"/>
              <a:cs typeface="Segoe UI Light" panose="020B0502040204020203" pitchFamily="34" charset="0"/>
            </a:endParaRPr>
          </a:p>
        </p:txBody>
      </p:sp>
      <p:sp>
        <p:nvSpPr>
          <p:cNvPr id="4" name="Footer Placeholder 3">
            <a:extLst>
              <a:ext uri="{FF2B5EF4-FFF2-40B4-BE49-F238E27FC236}">
                <a16:creationId xmlns:a16="http://schemas.microsoft.com/office/drawing/2014/main" id="{8C9D2C66-6400-DC63-3739-2D12F370B1D8}"/>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7634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E7977-EED4-E275-5730-79AE13225A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F1E304-6DC3-FFE4-8EF5-68D707AFB40E}"/>
              </a:ext>
            </a:extLst>
          </p:cNvPr>
          <p:cNvSpPr>
            <a:spLocks noGrp="1"/>
          </p:cNvSpPr>
          <p:nvPr>
            <p:ph type="title"/>
          </p:nvPr>
        </p:nvSpPr>
        <p:spPr/>
        <p:txBody>
          <a:bodyPr>
            <a:normAutofit fontScale="90000"/>
          </a:bodyPr>
          <a:lstStyle/>
          <a:p>
            <a:r>
              <a:rPr lang="fr-FR" dirty="0"/>
              <a:t>Réduire le bruit</a:t>
            </a:r>
            <a:br>
              <a:rPr lang="fr-FR" dirty="0"/>
            </a:br>
            <a:r>
              <a:rPr lang="fr-FR" dirty="0"/>
              <a:t>- exemple des tournois de prédiction</a:t>
            </a:r>
            <a:endParaRPr lang="en-US" dirty="0"/>
          </a:p>
        </p:txBody>
      </p:sp>
      <p:sp>
        <p:nvSpPr>
          <p:cNvPr id="4" name="Slide Number Placeholder 3">
            <a:extLst>
              <a:ext uri="{FF2B5EF4-FFF2-40B4-BE49-F238E27FC236}">
                <a16:creationId xmlns:a16="http://schemas.microsoft.com/office/drawing/2014/main" id="{7B4DD5D0-BD0B-C897-2D05-98F9554E8F0E}"/>
              </a:ext>
            </a:extLst>
          </p:cNvPr>
          <p:cNvSpPr>
            <a:spLocks noGrp="1"/>
          </p:cNvSpPr>
          <p:nvPr>
            <p:ph type="sldNum" sz="quarter" idx="12"/>
          </p:nvPr>
        </p:nvSpPr>
        <p:spPr/>
        <p:txBody>
          <a:bodyPr/>
          <a:lstStyle/>
          <a:p>
            <a:fld id="{F95E6910-D586-4B1A-BC87-A1DD68C0FBEB}" type="slidenum">
              <a:rPr lang="en-US" smtClean="0"/>
              <a:t>24</a:t>
            </a:fld>
            <a:endParaRPr lang="en-US"/>
          </a:p>
        </p:txBody>
      </p:sp>
      <p:sp>
        <p:nvSpPr>
          <p:cNvPr id="6" name="TextBox 5">
            <a:extLst>
              <a:ext uri="{FF2B5EF4-FFF2-40B4-BE49-F238E27FC236}">
                <a16:creationId xmlns:a16="http://schemas.microsoft.com/office/drawing/2014/main" id="{37F374C1-F2DD-C02D-02C3-CEA424A82310}"/>
              </a:ext>
            </a:extLst>
          </p:cNvPr>
          <p:cNvSpPr txBox="1"/>
          <p:nvPr/>
        </p:nvSpPr>
        <p:spPr>
          <a:xfrm>
            <a:off x="413003" y="2224643"/>
            <a:ext cx="5269993" cy="3000821"/>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fr-FR" dirty="0">
                <a:solidFill>
                  <a:schemeClr val="accent2"/>
                </a:solidFill>
              </a:rPr>
              <a:t>Comparer le cas présent avec des cas similaires </a:t>
            </a:r>
            <a:br>
              <a:rPr lang="fr-FR" dirty="0">
                <a:solidFill>
                  <a:schemeClr val="accent2"/>
                </a:solidFill>
              </a:rPr>
            </a:br>
            <a:r>
              <a:rPr lang="fr-FR" dirty="0">
                <a:solidFill>
                  <a:schemeClr val="accent2"/>
                </a:solidFill>
              </a:rPr>
              <a:t>– considérer le cas ni comme unique ni comme fréquent</a:t>
            </a:r>
          </a:p>
          <a:p>
            <a:pPr marL="285750" indent="-285750">
              <a:spcAft>
                <a:spcPts val="1800"/>
              </a:spcAft>
              <a:buFont typeface="Arial" panose="020B0604020202020204" pitchFamily="34" charset="0"/>
              <a:buChar char="•"/>
            </a:pPr>
            <a:r>
              <a:rPr lang="fr-FR" dirty="0">
                <a:solidFill>
                  <a:schemeClr val="bg2">
                    <a:lumMod val="25000"/>
                  </a:schemeClr>
                </a:solidFill>
              </a:rPr>
              <a:t>Encadrer ou remplacer les jugements humains par des règles simples ou des modèles statistiques (algorithmes)</a:t>
            </a:r>
          </a:p>
          <a:p>
            <a:pPr marL="285750" indent="-285750">
              <a:spcAft>
                <a:spcPts val="1800"/>
              </a:spcAft>
              <a:buFont typeface="Arial" panose="020B0604020202020204" pitchFamily="34" charset="0"/>
              <a:buChar char="•"/>
            </a:pPr>
            <a:r>
              <a:rPr lang="fr-FR" dirty="0">
                <a:solidFill>
                  <a:schemeClr val="bg2">
                    <a:lumMod val="25000"/>
                  </a:schemeClr>
                </a:solidFill>
              </a:rPr>
              <a:t>Standardiser </a:t>
            </a:r>
          </a:p>
          <a:p>
            <a:pPr marL="285750" indent="-285750">
              <a:spcAft>
                <a:spcPts val="1800"/>
              </a:spcAft>
              <a:buFont typeface="Arial" panose="020B0604020202020204" pitchFamily="34" charset="0"/>
              <a:buChar char="•"/>
            </a:pPr>
            <a:r>
              <a:rPr lang="fr-FR" dirty="0">
                <a:solidFill>
                  <a:schemeClr val="accent2"/>
                </a:solidFill>
              </a:rPr>
              <a:t>Confronter la compétence au feedback</a:t>
            </a:r>
          </a:p>
        </p:txBody>
      </p:sp>
      <p:sp>
        <p:nvSpPr>
          <p:cNvPr id="10" name="TextBox 9">
            <a:extLst>
              <a:ext uri="{FF2B5EF4-FFF2-40B4-BE49-F238E27FC236}">
                <a16:creationId xmlns:a16="http://schemas.microsoft.com/office/drawing/2014/main" id="{172A9A57-AC6E-A914-C4FA-E50C62B92A15}"/>
              </a:ext>
            </a:extLst>
          </p:cNvPr>
          <p:cNvSpPr txBox="1"/>
          <p:nvPr/>
        </p:nvSpPr>
        <p:spPr>
          <a:xfrm>
            <a:off x="94593" y="6413698"/>
            <a:ext cx="2869324" cy="307777"/>
          </a:xfrm>
          <a:prstGeom prst="rect">
            <a:avLst/>
          </a:prstGeom>
          <a:noFill/>
        </p:spPr>
        <p:txBody>
          <a:bodyPr wrap="square">
            <a:spAutoFit/>
          </a:bodyPr>
          <a:lstStyle/>
          <a:p>
            <a:r>
              <a:rPr lang="fr-FR" sz="1400" dirty="0">
                <a:solidFill>
                  <a:schemeClr val="bg2">
                    <a:lumMod val="25000"/>
                  </a:schemeClr>
                </a:solidFill>
              </a:rPr>
              <a:t>Kahneman, </a:t>
            </a:r>
            <a:r>
              <a:rPr lang="fr-FR" sz="1400" dirty="0" err="1">
                <a:solidFill>
                  <a:schemeClr val="bg2">
                    <a:lumMod val="25000"/>
                  </a:schemeClr>
                </a:solidFill>
              </a:rPr>
              <a:t>Sibony</a:t>
            </a:r>
            <a:r>
              <a:rPr lang="fr-FR" sz="1400" dirty="0">
                <a:solidFill>
                  <a:schemeClr val="bg2">
                    <a:lumMod val="25000"/>
                  </a:schemeClr>
                </a:solidFill>
              </a:rPr>
              <a:t>, </a:t>
            </a:r>
            <a:r>
              <a:rPr lang="fr-FR" sz="1400" dirty="0" err="1">
                <a:solidFill>
                  <a:schemeClr val="bg2">
                    <a:lumMod val="25000"/>
                  </a:schemeClr>
                </a:solidFill>
              </a:rPr>
              <a:t>Sunstein</a:t>
            </a:r>
            <a:r>
              <a:rPr lang="fr-FR" sz="1400" dirty="0">
                <a:solidFill>
                  <a:schemeClr val="bg2">
                    <a:lumMod val="25000"/>
                  </a:schemeClr>
                </a:solidFill>
              </a:rPr>
              <a:t>, 2021</a:t>
            </a:r>
            <a:endParaRPr lang="en-US" sz="1400" dirty="0">
              <a:solidFill>
                <a:schemeClr val="bg2">
                  <a:lumMod val="25000"/>
                </a:schemeClr>
              </a:solidFill>
            </a:endParaRPr>
          </a:p>
        </p:txBody>
      </p:sp>
      <p:sp>
        <p:nvSpPr>
          <p:cNvPr id="3" name="TextBox 2">
            <a:extLst>
              <a:ext uri="{FF2B5EF4-FFF2-40B4-BE49-F238E27FC236}">
                <a16:creationId xmlns:a16="http://schemas.microsoft.com/office/drawing/2014/main" id="{77A8F87D-E41B-9676-F22A-C8E44C81BB7D}"/>
              </a:ext>
            </a:extLst>
          </p:cNvPr>
          <p:cNvSpPr txBox="1"/>
          <p:nvPr/>
        </p:nvSpPr>
        <p:spPr>
          <a:xfrm>
            <a:off x="6306940" y="2221125"/>
            <a:ext cx="5674120" cy="2954655"/>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fr-FR" dirty="0">
                <a:solidFill>
                  <a:schemeClr val="bg2">
                    <a:lumMod val="25000"/>
                  </a:schemeClr>
                </a:solidFill>
              </a:rPr>
              <a:t>Faire juger de façon indépendante et privée </a:t>
            </a:r>
          </a:p>
          <a:p>
            <a:pPr marL="285750" indent="-285750">
              <a:spcAft>
                <a:spcPts val="1800"/>
              </a:spcAft>
              <a:buFont typeface="Arial" panose="020B0604020202020204" pitchFamily="34" charset="0"/>
              <a:buChar char="•"/>
            </a:pPr>
            <a:r>
              <a:rPr lang="fr-FR" dirty="0">
                <a:solidFill>
                  <a:schemeClr val="accent2"/>
                </a:solidFill>
              </a:rPr>
              <a:t>Agréger les jugements indépendants </a:t>
            </a:r>
            <a:br>
              <a:rPr lang="fr-FR" dirty="0">
                <a:solidFill>
                  <a:schemeClr val="accent2"/>
                </a:solidFill>
              </a:rPr>
            </a:br>
            <a:r>
              <a:rPr lang="fr-FR" dirty="0">
                <a:solidFill>
                  <a:schemeClr val="accent2"/>
                </a:solidFill>
              </a:rPr>
              <a:t>– pondérer (moyenne ou autre) pour lisser la variabilité individuelle </a:t>
            </a:r>
          </a:p>
          <a:p>
            <a:pPr marL="285750" indent="-285750">
              <a:spcAft>
                <a:spcPts val="1800"/>
              </a:spcAft>
              <a:buFont typeface="Arial" panose="020B0604020202020204" pitchFamily="34" charset="0"/>
              <a:buChar char="•"/>
            </a:pPr>
            <a:r>
              <a:rPr lang="fr-FR" dirty="0">
                <a:solidFill>
                  <a:schemeClr val="accent2"/>
                </a:solidFill>
              </a:rPr>
              <a:t>Pondérer par l’expertise</a:t>
            </a:r>
          </a:p>
          <a:p>
            <a:pPr marL="285750" indent="-285750">
              <a:spcAft>
                <a:spcPts val="1800"/>
              </a:spcAft>
              <a:buFont typeface="Arial" panose="020B0604020202020204" pitchFamily="34" charset="0"/>
              <a:buChar char="•"/>
            </a:pPr>
            <a:r>
              <a:rPr lang="fr-FR" dirty="0">
                <a:solidFill>
                  <a:schemeClr val="accent2"/>
                </a:solidFill>
              </a:rPr>
              <a:t>Calibrer la confiance</a:t>
            </a:r>
          </a:p>
          <a:p>
            <a:pPr marL="285750" indent="-285750">
              <a:spcAft>
                <a:spcPts val="1800"/>
              </a:spcAft>
              <a:buFont typeface="Arial" panose="020B0604020202020204" pitchFamily="34" charset="0"/>
              <a:buChar char="•"/>
            </a:pPr>
            <a:r>
              <a:rPr lang="fr-FR" dirty="0">
                <a:solidFill>
                  <a:schemeClr val="bg2">
                    <a:lumMod val="25000"/>
                  </a:schemeClr>
                </a:solidFill>
              </a:rPr>
              <a:t>…</a:t>
            </a:r>
          </a:p>
        </p:txBody>
      </p:sp>
      <p:sp>
        <p:nvSpPr>
          <p:cNvPr id="7" name="TextBox 6">
            <a:extLst>
              <a:ext uri="{FF2B5EF4-FFF2-40B4-BE49-F238E27FC236}">
                <a16:creationId xmlns:a16="http://schemas.microsoft.com/office/drawing/2014/main" id="{CBC24530-D371-2A92-FBDE-64440D46707E}"/>
              </a:ext>
            </a:extLst>
          </p:cNvPr>
          <p:cNvSpPr txBox="1"/>
          <p:nvPr/>
        </p:nvSpPr>
        <p:spPr>
          <a:xfrm>
            <a:off x="3047999" y="1532758"/>
            <a:ext cx="6110342" cy="369332"/>
          </a:xfrm>
          <a:prstGeom prst="rect">
            <a:avLst/>
          </a:prstGeom>
          <a:noFill/>
        </p:spPr>
        <p:txBody>
          <a:bodyPr wrap="square">
            <a:spAutoFit/>
          </a:bodyPr>
          <a:lstStyle/>
          <a:p>
            <a:pPr>
              <a:spcAft>
                <a:spcPts val="1800"/>
              </a:spcAft>
            </a:pPr>
            <a:r>
              <a:rPr lang="fr-FR" dirty="0">
                <a:solidFill>
                  <a:srgbClr val="0070C0"/>
                </a:solidFill>
              </a:rPr>
              <a:t>Le but du jugement c’est la précision, pas l’expression</a:t>
            </a:r>
          </a:p>
        </p:txBody>
      </p:sp>
      <p:sp>
        <p:nvSpPr>
          <p:cNvPr id="5" name="Footer Placeholder 4">
            <a:extLst>
              <a:ext uri="{FF2B5EF4-FFF2-40B4-BE49-F238E27FC236}">
                <a16:creationId xmlns:a16="http://schemas.microsoft.com/office/drawing/2014/main" id="{A6A04AE8-5305-ADC5-8476-46683B8773A7}"/>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524216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hart of different colors&#10;&#10;AI-generated content may be incorrect.">
            <a:extLst>
              <a:ext uri="{FF2B5EF4-FFF2-40B4-BE49-F238E27FC236}">
                <a16:creationId xmlns:a16="http://schemas.microsoft.com/office/drawing/2014/main" id="{1469CB14-A1F9-A668-5E2B-27DAB14EE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043" y="4029615"/>
            <a:ext cx="4012277" cy="2705334"/>
          </a:xfrm>
          <a:prstGeom prst="rect">
            <a:avLst/>
          </a:prstGeom>
        </p:spPr>
      </p:pic>
      <p:sp>
        <p:nvSpPr>
          <p:cNvPr id="2" name="Title 1">
            <a:extLst>
              <a:ext uri="{FF2B5EF4-FFF2-40B4-BE49-F238E27FC236}">
                <a16:creationId xmlns:a16="http://schemas.microsoft.com/office/drawing/2014/main" id="{F6FA47A5-56F9-DF45-62AB-6B17E13EDE9D}"/>
              </a:ext>
            </a:extLst>
          </p:cNvPr>
          <p:cNvSpPr>
            <a:spLocks noGrp="1"/>
          </p:cNvSpPr>
          <p:nvPr>
            <p:ph type="title"/>
          </p:nvPr>
        </p:nvSpPr>
        <p:spPr/>
        <p:txBody>
          <a:bodyPr/>
          <a:lstStyle/>
          <a:p>
            <a:r>
              <a:rPr lang="fr-FR" dirty="0"/>
              <a:t>Prédire un groupe vs prédire un individu</a:t>
            </a:r>
            <a:endParaRPr lang="en-US" dirty="0"/>
          </a:p>
        </p:txBody>
      </p:sp>
      <p:pic>
        <p:nvPicPr>
          <p:cNvPr id="9" name="Picture 8" descr="A group of people in a circle&#10;&#10;AI-generated content may be incorrect.">
            <a:extLst>
              <a:ext uri="{FF2B5EF4-FFF2-40B4-BE49-F238E27FC236}">
                <a16:creationId xmlns:a16="http://schemas.microsoft.com/office/drawing/2014/main" id="{8391AD73-A3CB-A884-50A2-81F74326AA0E}"/>
              </a:ext>
            </a:extLst>
          </p:cNvPr>
          <p:cNvPicPr>
            <a:picLocks noChangeAspect="1"/>
          </p:cNvPicPr>
          <p:nvPr/>
        </p:nvPicPr>
        <p:blipFill>
          <a:blip r:embed="rId4">
            <a:extLst>
              <a:ext uri="{28A0092B-C50C-407E-A947-70E740481C1C}">
                <a14:useLocalDpi xmlns:a14="http://schemas.microsoft.com/office/drawing/2010/main" val="0"/>
              </a:ext>
            </a:extLst>
          </a:blip>
          <a:srcRect l="-1" t="9093" r="-4781" b="17961"/>
          <a:stretch>
            <a:fillRect/>
          </a:stretch>
        </p:blipFill>
        <p:spPr>
          <a:xfrm>
            <a:off x="0" y="1239811"/>
            <a:ext cx="7503043" cy="2420472"/>
          </a:xfrm>
          <a:prstGeom prst="rect">
            <a:avLst/>
          </a:prstGeom>
        </p:spPr>
      </p:pic>
      <p:grpSp>
        <p:nvGrpSpPr>
          <p:cNvPr id="16" name="Group 15">
            <a:extLst>
              <a:ext uri="{FF2B5EF4-FFF2-40B4-BE49-F238E27FC236}">
                <a16:creationId xmlns:a16="http://schemas.microsoft.com/office/drawing/2014/main" id="{14AE0AD4-5979-851B-E6DC-0BE4C63B28A2}"/>
              </a:ext>
            </a:extLst>
          </p:cNvPr>
          <p:cNvGrpSpPr/>
          <p:nvPr/>
        </p:nvGrpSpPr>
        <p:grpSpPr>
          <a:xfrm>
            <a:off x="7347432" y="923304"/>
            <a:ext cx="4524375" cy="3106311"/>
            <a:chOff x="7336676" y="2071687"/>
            <a:chExt cx="4524375" cy="3106311"/>
          </a:xfrm>
        </p:grpSpPr>
        <p:pic>
          <p:nvPicPr>
            <p:cNvPr id="11" name="Picture 10" descr="A graph showing a line of dots&#10;&#10;AI-generated content may be incorrect.">
              <a:extLst>
                <a:ext uri="{FF2B5EF4-FFF2-40B4-BE49-F238E27FC236}">
                  <a16:creationId xmlns:a16="http://schemas.microsoft.com/office/drawing/2014/main" id="{B7A0494F-FDA7-9C05-835B-3E025E151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676" y="2071687"/>
              <a:ext cx="4524375" cy="2714625"/>
            </a:xfrm>
            <a:prstGeom prst="rect">
              <a:avLst/>
            </a:prstGeom>
          </p:spPr>
        </p:pic>
        <p:sp>
          <p:nvSpPr>
            <p:cNvPr id="12" name="TextBox 11">
              <a:extLst>
                <a:ext uri="{FF2B5EF4-FFF2-40B4-BE49-F238E27FC236}">
                  <a16:creationId xmlns:a16="http://schemas.microsoft.com/office/drawing/2014/main" id="{1FFB72A6-3115-8406-6FFF-69F7282934DE}"/>
                </a:ext>
              </a:extLst>
            </p:cNvPr>
            <p:cNvSpPr txBox="1"/>
            <p:nvPr/>
          </p:nvSpPr>
          <p:spPr>
            <a:xfrm>
              <a:off x="7336676" y="4808666"/>
              <a:ext cx="4524375" cy="369332"/>
            </a:xfrm>
            <a:prstGeom prst="rect">
              <a:avLst/>
            </a:prstGeom>
            <a:noFill/>
          </p:spPr>
          <p:txBody>
            <a:bodyPr wrap="square" rtlCol="0">
              <a:spAutoFit/>
            </a:bodyPr>
            <a:lstStyle/>
            <a:p>
              <a:pPr algn="ctr"/>
              <a:r>
                <a:rPr lang="fr-FR" dirty="0"/>
                <a:t>ex.: sexe biologique à la naissance</a:t>
              </a:r>
              <a:endParaRPr lang="en-US" dirty="0"/>
            </a:p>
          </p:txBody>
        </p:sp>
      </p:grpSp>
      <p:sp>
        <p:nvSpPr>
          <p:cNvPr id="15" name="TextBox 14">
            <a:extLst>
              <a:ext uri="{FF2B5EF4-FFF2-40B4-BE49-F238E27FC236}">
                <a16:creationId xmlns:a16="http://schemas.microsoft.com/office/drawing/2014/main" id="{D99DA733-973E-BF1A-54E3-54E5ED53D388}"/>
              </a:ext>
            </a:extLst>
          </p:cNvPr>
          <p:cNvSpPr txBox="1"/>
          <p:nvPr/>
        </p:nvSpPr>
        <p:spPr>
          <a:xfrm>
            <a:off x="1054249" y="3660283"/>
            <a:ext cx="2033196" cy="369332"/>
          </a:xfrm>
          <a:prstGeom prst="rect">
            <a:avLst/>
          </a:prstGeom>
          <a:noFill/>
        </p:spPr>
        <p:txBody>
          <a:bodyPr wrap="square" rtlCol="0">
            <a:spAutoFit/>
          </a:bodyPr>
          <a:lstStyle/>
          <a:p>
            <a:pPr algn="ctr"/>
            <a:r>
              <a:rPr lang="fr-FR" dirty="0"/>
              <a:t>F=50%, M=50%</a:t>
            </a:r>
            <a:endParaRPr lang="en-US" dirty="0"/>
          </a:p>
        </p:txBody>
      </p:sp>
      <p:sp>
        <p:nvSpPr>
          <p:cNvPr id="18" name="TextBox 17">
            <a:extLst>
              <a:ext uri="{FF2B5EF4-FFF2-40B4-BE49-F238E27FC236}">
                <a16:creationId xmlns:a16="http://schemas.microsoft.com/office/drawing/2014/main" id="{EDE09DBB-D4AE-EC65-9180-AC850DC647D8}"/>
              </a:ext>
            </a:extLst>
          </p:cNvPr>
          <p:cNvSpPr txBox="1"/>
          <p:nvPr/>
        </p:nvSpPr>
        <p:spPr>
          <a:xfrm>
            <a:off x="4141694" y="3660283"/>
            <a:ext cx="2033196" cy="369332"/>
          </a:xfrm>
          <a:prstGeom prst="rect">
            <a:avLst/>
          </a:prstGeom>
          <a:noFill/>
        </p:spPr>
        <p:txBody>
          <a:bodyPr wrap="square" rtlCol="0">
            <a:spAutoFit/>
          </a:bodyPr>
          <a:lstStyle/>
          <a:p>
            <a:pPr algn="ctr"/>
            <a:r>
              <a:rPr lang="fr-FR" dirty="0"/>
              <a:t>F=50%, M=50%</a:t>
            </a:r>
            <a:endParaRPr lang="en-US" dirty="0"/>
          </a:p>
        </p:txBody>
      </p:sp>
      <p:sp>
        <p:nvSpPr>
          <p:cNvPr id="21" name="TextBox 20">
            <a:extLst>
              <a:ext uri="{FF2B5EF4-FFF2-40B4-BE49-F238E27FC236}">
                <a16:creationId xmlns:a16="http://schemas.microsoft.com/office/drawing/2014/main" id="{0F221987-E694-7789-89A8-0796508653B9}"/>
              </a:ext>
            </a:extLst>
          </p:cNvPr>
          <p:cNvSpPr txBox="1"/>
          <p:nvPr/>
        </p:nvSpPr>
        <p:spPr>
          <a:xfrm>
            <a:off x="107575" y="4588862"/>
            <a:ext cx="7233948" cy="218521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solidFill>
                  <a:srgbClr val="0070C0"/>
                </a:solidFill>
              </a:rPr>
              <a:t>Connaître la norme ne signifie pas que les attentes sur un individu sont précises (ici: 1 chance sur 2)</a:t>
            </a:r>
          </a:p>
          <a:p>
            <a:pPr marL="285750" indent="-285750">
              <a:spcAft>
                <a:spcPts val="600"/>
              </a:spcAft>
              <a:buFont typeface="Arial" panose="020B0604020202020204" pitchFamily="34" charset="0"/>
              <a:buChar char="•"/>
            </a:pPr>
            <a:r>
              <a:rPr lang="fr-FR" dirty="0">
                <a:solidFill>
                  <a:srgbClr val="0070C0"/>
                </a:solidFill>
              </a:rPr>
              <a:t>Connaître une norme erronée augmente l’imprécision</a:t>
            </a:r>
          </a:p>
          <a:p>
            <a:pPr marL="285750" indent="-285750">
              <a:spcAft>
                <a:spcPts val="600"/>
              </a:spcAft>
              <a:buFont typeface="Arial" panose="020B0604020202020204" pitchFamily="34" charset="0"/>
              <a:buChar char="•"/>
            </a:pPr>
            <a:r>
              <a:rPr lang="fr-FR" dirty="0">
                <a:solidFill>
                  <a:srgbClr val="0070C0"/>
                </a:solidFill>
              </a:rPr>
              <a:t>ex.: Poker</a:t>
            </a:r>
            <a:br>
              <a:rPr lang="fr-FR" dirty="0">
                <a:solidFill>
                  <a:srgbClr val="0070C0"/>
                </a:solidFill>
              </a:rPr>
            </a:br>
            <a:r>
              <a:rPr lang="fr-FR" dirty="0">
                <a:solidFill>
                  <a:schemeClr val="bg2">
                    <a:lumMod val="25000"/>
                  </a:schemeClr>
                </a:solidFill>
              </a:rPr>
              <a:t>Certains indices (e.g., individu à l’air agressif) y ont une faible probabilité de prédire un état mental (jeu agressif)</a:t>
            </a:r>
            <a:br>
              <a:rPr lang="fr-FR" dirty="0">
                <a:solidFill>
                  <a:schemeClr val="bg2">
                    <a:lumMod val="25000"/>
                  </a:schemeClr>
                </a:solidFill>
              </a:rPr>
            </a:br>
            <a:r>
              <a:rPr lang="fr-FR" dirty="0">
                <a:solidFill>
                  <a:schemeClr val="bg2">
                    <a:lumMod val="25000"/>
                  </a:schemeClr>
                </a:solidFill>
              </a:rPr>
              <a:t>-&gt; Poker favorise </a:t>
            </a:r>
            <a:r>
              <a:rPr lang="fr-FR" dirty="0" err="1">
                <a:solidFill>
                  <a:schemeClr val="bg2">
                    <a:lumMod val="25000"/>
                  </a:schemeClr>
                </a:solidFill>
              </a:rPr>
              <a:t>game</a:t>
            </a:r>
            <a:r>
              <a:rPr lang="fr-FR" dirty="0">
                <a:solidFill>
                  <a:schemeClr val="bg2">
                    <a:lumMod val="25000"/>
                  </a:schemeClr>
                </a:solidFill>
              </a:rPr>
              <a:t> </a:t>
            </a:r>
            <a:r>
              <a:rPr lang="fr-FR" dirty="0" err="1">
                <a:solidFill>
                  <a:schemeClr val="bg2">
                    <a:lumMod val="25000"/>
                  </a:schemeClr>
                </a:solidFill>
              </a:rPr>
              <a:t>theory</a:t>
            </a:r>
            <a:r>
              <a:rPr lang="fr-FR" dirty="0">
                <a:solidFill>
                  <a:schemeClr val="bg2">
                    <a:lumMod val="25000"/>
                  </a:schemeClr>
                </a:solidFill>
              </a:rPr>
              <a:t> optimal chez les joueurs expérimentés</a:t>
            </a:r>
            <a:endParaRPr lang="en-US" dirty="0">
              <a:solidFill>
                <a:schemeClr val="bg2">
                  <a:lumMod val="25000"/>
                </a:schemeClr>
              </a:solidFill>
            </a:endParaRPr>
          </a:p>
        </p:txBody>
      </p:sp>
      <p:sp>
        <p:nvSpPr>
          <p:cNvPr id="26" name="Slide Number Placeholder 3">
            <a:extLst>
              <a:ext uri="{FF2B5EF4-FFF2-40B4-BE49-F238E27FC236}">
                <a16:creationId xmlns:a16="http://schemas.microsoft.com/office/drawing/2014/main" id="{C7B3C272-8B9C-20FD-D39E-3453D1A9B6F6}"/>
              </a:ext>
            </a:extLst>
          </p:cNvPr>
          <p:cNvSpPr>
            <a:spLocks noGrp="1"/>
          </p:cNvSpPr>
          <p:nvPr>
            <p:ph type="sldNum" sz="quarter" idx="12"/>
          </p:nvPr>
        </p:nvSpPr>
        <p:spPr>
          <a:xfrm>
            <a:off x="8610600" y="6356350"/>
            <a:ext cx="2743200" cy="365125"/>
          </a:xfrm>
        </p:spPr>
        <p:txBody>
          <a:bodyPr/>
          <a:lstStyle/>
          <a:p>
            <a:fld id="{F95E6910-D586-4B1A-BC87-A1DD68C0FBEB}" type="slidenum">
              <a:rPr lang="en-US" smtClean="0"/>
              <a:t>25</a:t>
            </a:fld>
            <a:endParaRPr lang="en-US"/>
          </a:p>
        </p:txBody>
      </p:sp>
      <p:sp>
        <p:nvSpPr>
          <p:cNvPr id="3" name="Footer Placeholder 2">
            <a:extLst>
              <a:ext uri="{FF2B5EF4-FFF2-40B4-BE49-F238E27FC236}">
                <a16:creationId xmlns:a16="http://schemas.microsoft.com/office/drawing/2014/main" id="{6096F487-4ACD-92D3-CD56-CA8BA90E2172}"/>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16687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e 1"/>
          <p:cNvGrpSpPr/>
          <p:nvPr/>
        </p:nvGrpSpPr>
        <p:grpSpPr>
          <a:xfrm>
            <a:off x="3074610" y="4946404"/>
            <a:ext cx="6317004" cy="1107098"/>
            <a:chOff x="2873646" y="4946404"/>
            <a:chExt cx="6317004" cy="1107098"/>
          </a:xfrm>
        </p:grpSpPr>
        <p:sp>
          <p:nvSpPr>
            <p:cNvPr id="63" name="Rectangle à coins arrondis 62"/>
            <p:cNvSpPr/>
            <p:nvPr/>
          </p:nvSpPr>
          <p:spPr>
            <a:xfrm>
              <a:off x="2873646" y="5509776"/>
              <a:ext cx="2619590" cy="543725"/>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Évaluation propre</a:t>
              </a:r>
            </a:p>
          </p:txBody>
        </p:sp>
        <p:sp>
          <p:nvSpPr>
            <p:cNvPr id="64" name="Rectangle à coins arrondis 63"/>
            <p:cNvSpPr/>
            <p:nvPr/>
          </p:nvSpPr>
          <p:spPr>
            <a:xfrm>
              <a:off x="6447450" y="5509777"/>
              <a:ext cx="2743200" cy="543725"/>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Simuler la valeur/l'action des autres</a:t>
              </a:r>
            </a:p>
          </p:txBody>
        </p:sp>
        <p:sp>
          <p:nvSpPr>
            <p:cNvPr id="75" name="Croix 74"/>
            <p:cNvSpPr/>
            <p:nvPr/>
          </p:nvSpPr>
          <p:spPr>
            <a:xfrm>
              <a:off x="5709875" y="5509777"/>
              <a:ext cx="520936" cy="543725"/>
            </a:xfrm>
            <a:prstGeom prst="plus">
              <a:avLst>
                <a:gd name="adj" fmla="val 47111"/>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8" name="Connecteur droit avec flèche 77"/>
            <p:cNvCxnSpPr/>
            <p:nvPr/>
          </p:nvCxnSpPr>
          <p:spPr>
            <a:xfrm>
              <a:off x="5970343" y="4946404"/>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e 3"/>
          <p:cNvGrpSpPr>
            <a:grpSpLocks noChangeAspect="1"/>
          </p:cNvGrpSpPr>
          <p:nvPr/>
        </p:nvGrpSpPr>
        <p:grpSpPr>
          <a:xfrm>
            <a:off x="4099106" y="1379065"/>
            <a:ext cx="4284985" cy="3465655"/>
            <a:chOff x="213828" y="1672893"/>
            <a:chExt cx="3593950" cy="2906751"/>
          </a:xfrm>
        </p:grpSpPr>
        <p:grpSp>
          <p:nvGrpSpPr>
            <p:cNvPr id="26" name="Groupe 25"/>
            <p:cNvGrpSpPr/>
            <p:nvPr/>
          </p:nvGrpSpPr>
          <p:grpSpPr>
            <a:xfrm>
              <a:off x="213828" y="2030633"/>
              <a:ext cx="3593950" cy="2549011"/>
              <a:chOff x="396024" y="1828615"/>
              <a:chExt cx="3593950" cy="2549011"/>
            </a:xfrm>
          </p:grpSpPr>
          <p:pic>
            <p:nvPicPr>
              <p:cNvPr id="43" name="Image 42" descr="Capture d’écran"/>
              <p:cNvPicPr>
                <a:picLocks noChangeAspect="1"/>
              </p:cNvPicPr>
              <p:nvPr/>
            </p:nvPicPr>
            <p:blipFill rotWithShape="1">
              <a:blip r:embed="rId3">
                <a:extLst>
                  <a:ext uri="{28A0092B-C50C-407E-A947-70E740481C1C}">
                    <a14:useLocalDpi xmlns:a14="http://schemas.microsoft.com/office/drawing/2010/main" val="0"/>
                  </a:ext>
                </a:extLst>
              </a:blip>
              <a:srcRect l="6619"/>
              <a:stretch/>
            </p:blipFill>
            <p:spPr>
              <a:xfrm>
                <a:off x="396024" y="1828615"/>
                <a:ext cx="3593950" cy="2205310"/>
              </a:xfrm>
              <a:prstGeom prst="rect">
                <a:avLst/>
              </a:prstGeom>
              <a:ln>
                <a:noFill/>
              </a:ln>
            </p:spPr>
          </p:pic>
          <p:sp>
            <p:nvSpPr>
              <p:cNvPr id="49" name="Rectangle 48"/>
              <p:cNvSpPr/>
              <p:nvPr/>
            </p:nvSpPr>
            <p:spPr>
              <a:xfrm>
                <a:off x="848482" y="4069849"/>
                <a:ext cx="2683956" cy="307777"/>
              </a:xfrm>
              <a:prstGeom prst="rect">
                <a:avLst/>
              </a:prstGeom>
              <a:ln>
                <a:noFill/>
              </a:ln>
            </p:spPr>
            <p:txBody>
              <a:bodyPr wrap="square">
                <a:spAutoFit/>
              </a:bodyPr>
              <a:lstStyle/>
              <a:p>
                <a:pPr algn="ctr"/>
                <a:r>
                  <a:rPr lang="fr-FR" sz="1400" dirty="0">
                    <a:latin typeface="Segoe UI Symbol" panose="020B0502040204020203" pitchFamily="34" charset="0"/>
                    <a:ea typeface="Segoe UI Symbol" panose="020B0502040204020203" pitchFamily="34" charset="0"/>
                  </a:rPr>
                  <a:t>(Nicolle et al., 2012. </a:t>
                </a:r>
                <a:r>
                  <a:rPr lang="fr-FR" sz="1400" i="1" dirty="0" err="1">
                    <a:latin typeface="Segoe UI Symbol" panose="020B0502040204020203" pitchFamily="34" charset="0"/>
                    <a:ea typeface="Segoe UI Symbol" panose="020B0502040204020203" pitchFamily="34" charset="0"/>
                  </a:rPr>
                  <a:t>Neuron</a:t>
                </a:r>
                <a:r>
                  <a:rPr lang="fr-FR" sz="1400" dirty="0">
                    <a:latin typeface="Segoe UI Symbol" panose="020B0502040204020203" pitchFamily="34" charset="0"/>
                    <a:ea typeface="Segoe UI Symbol" panose="020B0502040204020203" pitchFamily="34" charset="0"/>
                  </a:rPr>
                  <a:t>)</a:t>
                </a:r>
              </a:p>
            </p:txBody>
          </p:sp>
          <p:sp>
            <p:nvSpPr>
              <p:cNvPr id="53" name="Ellipse 52"/>
              <p:cNvSpPr/>
              <p:nvPr/>
            </p:nvSpPr>
            <p:spPr>
              <a:xfrm>
                <a:off x="605211" y="2025784"/>
                <a:ext cx="720000" cy="72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664707" y="1672893"/>
              <a:ext cx="2685535" cy="696983"/>
            </a:xfrm>
            <a:prstGeom prst="rect">
              <a:avLst/>
            </a:prstGeom>
            <a:noFill/>
          </p:spPr>
          <p:txBody>
            <a:bodyPr wrap="square" rtlCol="0">
              <a:spAutoFit/>
            </a:bodyPr>
            <a:lstStyle/>
            <a:p>
              <a:pPr algn="ctr"/>
              <a:r>
                <a:rPr lang="fr-FR" sz="2400" dirty="0">
                  <a:solidFill>
                    <a:srgbClr val="0070C0"/>
                  </a:solidFill>
                  <a:latin typeface="Segoe UI Symbol" panose="020B0502040204020203" pitchFamily="34" charset="0"/>
                  <a:ea typeface="Segoe UI Symbol" panose="020B0502040204020203" pitchFamily="34" charset="0"/>
                </a:rPr>
                <a:t>Choisir au nom d’autrui</a:t>
              </a:r>
            </a:p>
          </p:txBody>
        </p:sp>
      </p:grpSp>
      <p:grpSp>
        <p:nvGrpSpPr>
          <p:cNvPr id="11" name="Groupe 10"/>
          <p:cNvGrpSpPr/>
          <p:nvPr/>
        </p:nvGrpSpPr>
        <p:grpSpPr>
          <a:xfrm>
            <a:off x="123290" y="1342478"/>
            <a:ext cx="4381311" cy="3887726"/>
            <a:chOff x="123290" y="1418678"/>
            <a:chExt cx="4381311" cy="3887726"/>
          </a:xfrm>
        </p:grpSpPr>
        <p:grpSp>
          <p:nvGrpSpPr>
            <p:cNvPr id="8" name="Groupe 7"/>
            <p:cNvGrpSpPr/>
            <p:nvPr/>
          </p:nvGrpSpPr>
          <p:grpSpPr>
            <a:xfrm>
              <a:off x="123290" y="1418678"/>
              <a:ext cx="4381311" cy="3438576"/>
              <a:chOff x="3861904" y="1307388"/>
              <a:chExt cx="4381311" cy="3438576"/>
            </a:xfrm>
          </p:grpSpPr>
          <p:grpSp>
            <p:nvGrpSpPr>
              <p:cNvPr id="27" name="Groupe 26"/>
              <p:cNvGrpSpPr/>
              <p:nvPr/>
            </p:nvGrpSpPr>
            <p:grpSpPr>
              <a:xfrm>
                <a:off x="3893238" y="2469663"/>
                <a:ext cx="4349977" cy="2276301"/>
                <a:chOff x="4075434" y="2098639"/>
                <a:chExt cx="4349977" cy="2276301"/>
              </a:xfrm>
            </p:grpSpPr>
            <p:pic>
              <p:nvPicPr>
                <p:cNvPr id="50" name="Image 49"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102" y="2098639"/>
                  <a:ext cx="3975461" cy="1976469"/>
                </a:xfrm>
                <a:prstGeom prst="rect">
                  <a:avLst/>
                </a:prstGeom>
                <a:ln>
                  <a:noFill/>
                </a:ln>
              </p:spPr>
            </p:pic>
            <p:sp>
              <p:nvSpPr>
                <p:cNvPr id="52" name="Rectangle 51"/>
                <p:cNvSpPr/>
                <p:nvPr/>
              </p:nvSpPr>
              <p:spPr>
                <a:xfrm>
                  <a:off x="4075434" y="4067163"/>
                  <a:ext cx="4349977" cy="307777"/>
                </a:xfrm>
                <a:prstGeom prst="rect">
                  <a:avLst/>
                </a:prstGeom>
                <a:ln>
                  <a:noFill/>
                </a:ln>
              </p:spPr>
              <p:txBody>
                <a:bodyPr wrap="square">
                  <a:spAutoFit/>
                </a:bodyPr>
                <a:lstStyle/>
                <a:p>
                  <a:pPr algn="ctr"/>
                  <a:r>
                    <a:rPr lang="fr-FR" sz="1400" dirty="0">
                      <a:latin typeface="Segoe UI Symbol" panose="020B0502040204020203" pitchFamily="34" charset="0"/>
                      <a:ea typeface="Segoe UI Symbol" panose="020B0502040204020203" pitchFamily="34" charset="0"/>
                    </a:rPr>
                    <a:t>(Kang et al., 2013. </a:t>
                  </a:r>
                  <a:r>
                    <a:rPr lang="fr-FR" sz="1400" i="1" dirty="0" err="1">
                      <a:latin typeface="Segoe UI Symbol" panose="020B0502040204020203" pitchFamily="34" charset="0"/>
                      <a:ea typeface="Segoe UI Symbol" panose="020B0502040204020203" pitchFamily="34" charset="0"/>
                    </a:rPr>
                    <a:t>Frontiers</a:t>
                  </a:r>
                  <a:r>
                    <a:rPr lang="fr-FR" sz="1400" i="1" dirty="0">
                      <a:latin typeface="Segoe UI Symbol" panose="020B0502040204020203" pitchFamily="34" charset="0"/>
                      <a:ea typeface="Segoe UI Symbol" panose="020B0502040204020203" pitchFamily="34" charset="0"/>
                    </a:rPr>
                    <a:t> in </a:t>
                  </a:r>
                  <a:r>
                    <a:rPr lang="fr-FR" sz="1400" i="1" dirty="0" err="1">
                      <a:latin typeface="Segoe UI Symbol" panose="020B0502040204020203" pitchFamily="34" charset="0"/>
                      <a:ea typeface="Segoe UI Symbol" panose="020B0502040204020203" pitchFamily="34" charset="0"/>
                    </a:rPr>
                    <a:t>Human</a:t>
                  </a:r>
                  <a:r>
                    <a:rPr lang="fr-FR" sz="1400" i="1" dirty="0">
                      <a:latin typeface="Segoe UI Symbol" panose="020B0502040204020203" pitchFamily="34" charset="0"/>
                      <a:ea typeface="Segoe UI Symbol" panose="020B0502040204020203" pitchFamily="34" charset="0"/>
                    </a:rPr>
                    <a:t> Neuroscience</a:t>
                  </a:r>
                  <a:r>
                    <a:rPr lang="fr-FR" sz="1400" dirty="0">
                      <a:latin typeface="Segoe UI Symbol" panose="020B0502040204020203" pitchFamily="34" charset="0"/>
                      <a:ea typeface="Segoe UI Symbol" panose="020B0502040204020203" pitchFamily="34" charset="0"/>
                    </a:rPr>
                    <a:t>)</a:t>
                  </a:r>
                </a:p>
              </p:txBody>
            </p:sp>
          </p:grpSp>
          <p:sp>
            <p:nvSpPr>
              <p:cNvPr id="7" name="Rectangle 6"/>
              <p:cNvSpPr/>
              <p:nvPr/>
            </p:nvSpPr>
            <p:spPr>
              <a:xfrm>
                <a:off x="3861904" y="1307388"/>
                <a:ext cx="4121464" cy="830997"/>
              </a:xfrm>
              <a:prstGeom prst="rect">
                <a:avLst/>
              </a:prstGeom>
            </p:spPr>
            <p:txBody>
              <a:bodyPr wrap="square">
                <a:spAutoFit/>
              </a:bodyPr>
              <a:lstStyle/>
              <a:p>
                <a:pPr algn="ctr"/>
                <a:r>
                  <a:rPr lang="fr-FR" sz="2400" dirty="0">
                    <a:solidFill>
                      <a:srgbClr val="0070C0"/>
                    </a:solidFill>
                    <a:latin typeface="Segoe UI Symbol" panose="020B0502040204020203" pitchFamily="34" charset="0"/>
                    <a:ea typeface="Segoe UI Symbol" panose="020B0502040204020203" pitchFamily="34" charset="0"/>
                  </a:rPr>
                  <a:t>Prévoir les préférences d’autrui à partir d'un indice</a:t>
                </a:r>
              </a:p>
            </p:txBody>
          </p:sp>
        </p:grpSp>
        <p:cxnSp>
          <p:nvCxnSpPr>
            <p:cNvPr id="83" name="Connecteur droit avec flèche 82"/>
            <p:cNvCxnSpPr/>
            <p:nvPr/>
          </p:nvCxnSpPr>
          <p:spPr>
            <a:xfrm>
              <a:off x="3604549" y="4946404"/>
              <a:ext cx="36000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e 9"/>
          <p:cNvGrpSpPr/>
          <p:nvPr/>
        </p:nvGrpSpPr>
        <p:grpSpPr>
          <a:xfrm>
            <a:off x="8077829" y="1396780"/>
            <a:ext cx="3671947" cy="3938199"/>
            <a:chOff x="8077829" y="1368205"/>
            <a:chExt cx="3671947" cy="3938199"/>
          </a:xfrm>
        </p:grpSpPr>
        <p:grpSp>
          <p:nvGrpSpPr>
            <p:cNvPr id="6" name="Groupe 5"/>
            <p:cNvGrpSpPr/>
            <p:nvPr/>
          </p:nvGrpSpPr>
          <p:grpSpPr>
            <a:xfrm>
              <a:off x="8077829" y="1368205"/>
              <a:ext cx="3671947" cy="3391559"/>
              <a:chOff x="8077829" y="1248627"/>
              <a:chExt cx="3671947" cy="3391559"/>
            </a:xfrm>
          </p:grpSpPr>
          <p:sp>
            <p:nvSpPr>
              <p:cNvPr id="56" name="Rectangle 55"/>
              <p:cNvSpPr/>
              <p:nvPr/>
            </p:nvSpPr>
            <p:spPr>
              <a:xfrm>
                <a:off x="8077829" y="1248627"/>
                <a:ext cx="3671947" cy="830997"/>
              </a:xfrm>
              <a:prstGeom prst="rect">
                <a:avLst/>
              </a:prstGeom>
            </p:spPr>
            <p:txBody>
              <a:bodyPr wrap="square">
                <a:spAutoFit/>
              </a:bodyPr>
              <a:lstStyle/>
              <a:p>
                <a:pPr algn="ctr"/>
                <a:r>
                  <a:rPr lang="fr-FR" sz="2400" dirty="0">
                    <a:solidFill>
                      <a:srgbClr val="0070C0"/>
                    </a:solidFill>
                    <a:latin typeface="Segoe UI Symbol" panose="020B0502040204020203" pitchFamily="34" charset="0"/>
                    <a:ea typeface="Segoe UI Symbol" panose="020B0502040204020203" pitchFamily="34" charset="0"/>
                  </a:rPr>
                  <a:t>Prédire les décisions d’autrui</a:t>
                </a:r>
              </a:p>
            </p:txBody>
          </p:sp>
          <p:grpSp>
            <p:nvGrpSpPr>
              <p:cNvPr id="30" name="Groupe 29"/>
              <p:cNvGrpSpPr/>
              <p:nvPr/>
            </p:nvGrpSpPr>
            <p:grpSpPr>
              <a:xfrm>
                <a:off x="8380410" y="2324267"/>
                <a:ext cx="2914772" cy="2315919"/>
                <a:chOff x="8562606" y="2072821"/>
                <a:chExt cx="2914772" cy="2315919"/>
              </a:xfrm>
            </p:grpSpPr>
            <p:pic>
              <p:nvPicPr>
                <p:cNvPr id="13" name="Image 12"/>
                <p:cNvPicPr>
                  <a:picLocks noChangeAspect="1"/>
                </p:cNvPicPr>
                <p:nvPr/>
              </p:nvPicPr>
              <p:blipFill>
                <a:blip r:embed="rId5"/>
                <a:stretch>
                  <a:fillRect/>
                </a:stretch>
              </p:blipFill>
              <p:spPr>
                <a:xfrm>
                  <a:off x="8562606" y="2072821"/>
                  <a:ext cx="2748251" cy="1966226"/>
                </a:xfrm>
                <a:prstGeom prst="rect">
                  <a:avLst/>
                </a:prstGeom>
              </p:spPr>
            </p:pic>
            <p:sp>
              <p:nvSpPr>
                <p:cNvPr id="55" name="Rectangle 54"/>
                <p:cNvSpPr/>
                <p:nvPr/>
              </p:nvSpPr>
              <p:spPr>
                <a:xfrm>
                  <a:off x="8793422" y="4080963"/>
                  <a:ext cx="2683956" cy="307777"/>
                </a:xfrm>
                <a:prstGeom prst="rect">
                  <a:avLst/>
                </a:prstGeom>
                <a:ln>
                  <a:noFill/>
                </a:ln>
              </p:spPr>
              <p:txBody>
                <a:bodyPr wrap="square">
                  <a:spAutoFit/>
                </a:bodyPr>
                <a:lstStyle/>
                <a:p>
                  <a:pPr algn="ctr"/>
                  <a:r>
                    <a:rPr lang="fr-FR" sz="1400" dirty="0">
                      <a:latin typeface="Segoe UI Symbol" panose="020B0502040204020203" pitchFamily="34" charset="0"/>
                      <a:ea typeface="Segoe UI Symbol" panose="020B0502040204020203" pitchFamily="34" charset="0"/>
                    </a:rPr>
                    <a:t>(Suzuki et al., 2012. </a:t>
                  </a:r>
                  <a:r>
                    <a:rPr lang="fr-FR" sz="1400" i="1" dirty="0" err="1">
                      <a:latin typeface="Segoe UI Symbol" panose="020B0502040204020203" pitchFamily="34" charset="0"/>
                      <a:ea typeface="Segoe UI Symbol" panose="020B0502040204020203" pitchFamily="34" charset="0"/>
                    </a:rPr>
                    <a:t>Neuron</a:t>
                  </a:r>
                  <a:r>
                    <a:rPr lang="fr-FR" sz="1400" dirty="0">
                      <a:latin typeface="Segoe UI Symbol" panose="020B0502040204020203" pitchFamily="34" charset="0"/>
                      <a:ea typeface="Segoe UI Symbol" panose="020B0502040204020203" pitchFamily="34" charset="0"/>
                    </a:rPr>
                    <a:t>)</a:t>
                  </a:r>
                </a:p>
              </p:txBody>
            </p:sp>
          </p:grpSp>
        </p:grpSp>
        <p:cxnSp>
          <p:nvCxnSpPr>
            <p:cNvPr id="84" name="Connecteur droit avec flèche 83"/>
            <p:cNvCxnSpPr/>
            <p:nvPr/>
          </p:nvCxnSpPr>
          <p:spPr>
            <a:xfrm rot="5400000">
              <a:off x="8240835" y="4946404"/>
              <a:ext cx="36000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Espace réservé du numéro de diapositive 2"/>
          <p:cNvSpPr>
            <a:spLocks noGrp="1"/>
          </p:cNvSpPr>
          <p:nvPr>
            <p:ph type="sldNum" sz="quarter" idx="12"/>
          </p:nvPr>
        </p:nvSpPr>
        <p:spPr/>
        <p:txBody>
          <a:bodyPr>
            <a:normAutofit/>
          </a:bodyPr>
          <a:lstStyle/>
          <a:p>
            <a:fld id="{6E4CE53B-3A12-47B5-B341-AC2563D5D4A4}" type="slidenum">
              <a:rPr lang="fr-FR" smtClean="0">
                <a:solidFill>
                  <a:schemeClr val="bg1"/>
                </a:solidFill>
              </a:rPr>
              <a:t>26</a:t>
            </a:fld>
            <a:endParaRPr lang="fr-FR" dirty="0">
              <a:solidFill>
                <a:schemeClr val="bg1"/>
              </a:solidFill>
            </a:endParaRPr>
          </a:p>
        </p:txBody>
      </p:sp>
      <p:sp>
        <p:nvSpPr>
          <p:cNvPr id="12" name="Title 1">
            <a:extLst>
              <a:ext uri="{FF2B5EF4-FFF2-40B4-BE49-F238E27FC236}">
                <a16:creationId xmlns:a16="http://schemas.microsoft.com/office/drawing/2014/main" id="{A49368B7-1EC6-0712-3D36-E9FB10E02536}"/>
              </a:ext>
            </a:extLst>
          </p:cNvPr>
          <p:cNvSpPr>
            <a:spLocks noGrp="1"/>
          </p:cNvSpPr>
          <p:nvPr>
            <p:ph type="title"/>
          </p:nvPr>
        </p:nvSpPr>
        <p:spPr>
          <a:xfrm>
            <a:off x="603682" y="10016"/>
            <a:ext cx="8229600" cy="1325563"/>
          </a:xfrm>
        </p:spPr>
        <p:txBody>
          <a:bodyPr/>
          <a:lstStyle/>
          <a:p>
            <a:r>
              <a:rPr lang="fr-FR" dirty="0"/>
              <a:t>Comment prédit-on les préférences d’un autre individu</a:t>
            </a:r>
            <a:endParaRPr lang="en-US" dirty="0"/>
          </a:p>
        </p:txBody>
      </p:sp>
      <p:sp>
        <p:nvSpPr>
          <p:cNvPr id="5" name="Footer Placeholder 4">
            <a:extLst>
              <a:ext uri="{FF2B5EF4-FFF2-40B4-BE49-F238E27FC236}">
                <a16:creationId xmlns:a16="http://schemas.microsoft.com/office/drawing/2014/main" id="{526810A0-B1D7-0BA3-18B8-D0BE713B4ECD}"/>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429440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46FD-D352-586A-7753-B7CE6416678E}"/>
              </a:ext>
            </a:extLst>
          </p:cNvPr>
          <p:cNvSpPr>
            <a:spLocks noGrp="1"/>
          </p:cNvSpPr>
          <p:nvPr>
            <p:ph type="ctrTitle"/>
          </p:nvPr>
        </p:nvSpPr>
        <p:spPr/>
        <p:txBody>
          <a:bodyPr/>
          <a:lstStyle/>
          <a:p>
            <a:r>
              <a:rPr lang="fr-FR" dirty="0"/>
              <a:t>Références</a:t>
            </a:r>
            <a:endParaRPr lang="en-US" dirty="0"/>
          </a:p>
        </p:txBody>
      </p:sp>
      <p:sp>
        <p:nvSpPr>
          <p:cNvPr id="3" name="Slide Number Placeholder 2">
            <a:extLst>
              <a:ext uri="{FF2B5EF4-FFF2-40B4-BE49-F238E27FC236}">
                <a16:creationId xmlns:a16="http://schemas.microsoft.com/office/drawing/2014/main" id="{A4B994A3-9591-603F-7D53-6B5709E29584}"/>
              </a:ext>
            </a:extLst>
          </p:cNvPr>
          <p:cNvSpPr>
            <a:spLocks noGrp="1"/>
          </p:cNvSpPr>
          <p:nvPr>
            <p:ph type="sldNum" sz="quarter" idx="12"/>
          </p:nvPr>
        </p:nvSpPr>
        <p:spPr/>
        <p:txBody>
          <a:bodyPr/>
          <a:lstStyle/>
          <a:p>
            <a:fld id="{F95E6910-D586-4B1A-BC87-A1DD68C0FBEB}" type="slidenum">
              <a:rPr lang="en-US" smtClean="0"/>
              <a:t>27</a:t>
            </a:fld>
            <a:endParaRPr lang="en-US"/>
          </a:p>
        </p:txBody>
      </p:sp>
      <p:sp>
        <p:nvSpPr>
          <p:cNvPr id="4" name="Footer Placeholder 3">
            <a:extLst>
              <a:ext uri="{FF2B5EF4-FFF2-40B4-BE49-F238E27FC236}">
                <a16:creationId xmlns:a16="http://schemas.microsoft.com/office/drawing/2014/main" id="{916305B2-269A-A357-59E9-BA44A78448B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37397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14F8C5-6365-8932-C5E5-74DC46E5E27A}"/>
              </a:ext>
            </a:extLst>
          </p:cNvPr>
          <p:cNvSpPr>
            <a:spLocks noGrp="1"/>
          </p:cNvSpPr>
          <p:nvPr>
            <p:ph idx="1"/>
          </p:nvPr>
        </p:nvSpPr>
        <p:spPr>
          <a:xfrm>
            <a:off x="603682" y="898417"/>
            <a:ext cx="10750118" cy="5457933"/>
          </a:xfrm>
        </p:spPr>
        <p:txBody>
          <a:bodyPr anchor="ctr">
            <a:normAutofit fontScale="32500" lnSpcReduction="20000"/>
          </a:bodyPr>
          <a:lstStyle/>
          <a:p>
            <a:r>
              <a:rPr lang="en-US" dirty="0" err="1"/>
              <a:t>Aïmeur</a:t>
            </a:r>
            <a:r>
              <a:rPr lang="en-US" dirty="0"/>
              <a:t>, E., Amri, S., &amp; Brassard, G. (2023). Fake news, disinformation and misinformation in social media: a review. </a:t>
            </a:r>
            <a:r>
              <a:rPr lang="en-US" i="1" dirty="0"/>
              <a:t>Social Network Analysis </a:t>
            </a:r>
          </a:p>
          <a:p>
            <a:r>
              <a:rPr lang="en-US" dirty="0"/>
              <a:t>Atanasov, P. D., </a:t>
            </a:r>
            <a:r>
              <a:rPr lang="en-US" dirty="0" err="1"/>
              <a:t>Consigny</a:t>
            </a:r>
            <a:r>
              <a:rPr lang="en-US" dirty="0"/>
              <a:t>, C., Karger, E., </a:t>
            </a:r>
            <a:r>
              <a:rPr lang="en-US" dirty="0" err="1"/>
              <a:t>Schoenegger</a:t>
            </a:r>
            <a:r>
              <a:rPr lang="en-US" dirty="0"/>
              <a:t>, P., Budescu, D. V., &amp; Tetlock, P. (2024). Improving Low-Probability Judgments. </a:t>
            </a:r>
            <a:r>
              <a:rPr lang="en-US" i="1" dirty="0"/>
              <a:t>Available at SSRN</a:t>
            </a:r>
            <a:r>
              <a:rPr lang="en-US" dirty="0"/>
              <a:t>.</a:t>
            </a:r>
            <a:endParaRPr lang="en-US" i="1" dirty="0"/>
          </a:p>
          <a:p>
            <a:r>
              <a:rPr lang="en-US" dirty="0"/>
              <a:t>Baer, T., &amp; Schnall, S. (2021). Quantifying the cost of decision fatigue: suboptimal risk decisions in finance. </a:t>
            </a:r>
            <a:r>
              <a:rPr lang="en-US" i="1" dirty="0"/>
              <a:t>Royal Society open science</a:t>
            </a:r>
            <a:r>
              <a:rPr lang="en-US" dirty="0"/>
              <a:t>, </a:t>
            </a:r>
            <a:r>
              <a:rPr lang="en-US" i="1" dirty="0"/>
              <a:t>8</a:t>
            </a:r>
            <a:r>
              <a:rPr lang="en-US" dirty="0"/>
              <a:t>(5), 201059.</a:t>
            </a:r>
          </a:p>
          <a:p>
            <a:r>
              <a:rPr lang="en-US" dirty="0"/>
              <a:t>Bar-Hillel, M., Peer, E., &amp; </a:t>
            </a:r>
            <a:r>
              <a:rPr lang="en-US" dirty="0" err="1"/>
              <a:t>Acquisti</a:t>
            </a:r>
            <a:r>
              <a:rPr lang="en-US" dirty="0"/>
              <a:t>, A. (2014). “Heads or tails?”—A reachability bias in binary choice. </a:t>
            </a:r>
            <a:r>
              <a:rPr lang="en-US" i="1" dirty="0"/>
              <a:t>Journal of Experimental Psychology: Learning, Memory, and Cognition</a:t>
            </a:r>
            <a:r>
              <a:rPr lang="en-US" dirty="0"/>
              <a:t>, </a:t>
            </a:r>
            <a:r>
              <a:rPr lang="en-US" i="1" dirty="0"/>
              <a:t>40</a:t>
            </a:r>
            <a:r>
              <a:rPr lang="en-US" dirty="0"/>
              <a:t>(6), 1656.</a:t>
            </a:r>
          </a:p>
          <a:p>
            <a:r>
              <a:rPr lang="en-US" dirty="0"/>
              <a:t>Boldt, A., De </a:t>
            </a:r>
            <a:r>
              <a:rPr lang="en-US" dirty="0" err="1"/>
              <a:t>Gardelle</a:t>
            </a:r>
            <a:r>
              <a:rPr lang="en-US" dirty="0"/>
              <a:t>, V. &amp; Yeung, N. The impact of evidence reliability on sensitivity and bias in decision confidence. </a:t>
            </a:r>
            <a:r>
              <a:rPr lang="en-US" i="1" dirty="0"/>
              <a:t>J. Exp. Psychol. Hum. Percept. Perform.</a:t>
            </a:r>
            <a:r>
              <a:rPr lang="en-US" dirty="0"/>
              <a:t> </a:t>
            </a:r>
            <a:r>
              <a:rPr lang="en-US" b="1" dirty="0"/>
              <a:t>43</a:t>
            </a:r>
            <a:r>
              <a:rPr lang="en-US" dirty="0"/>
              <a:t>, 1520–1531 (2017).</a:t>
            </a:r>
          </a:p>
          <a:p>
            <a:r>
              <a:rPr lang="en-US" dirty="0"/>
              <a:t>Bromberg-Martin, E. S., &amp; Sharot, T. (2020). The value of beliefs. </a:t>
            </a:r>
            <a:r>
              <a:rPr lang="en-US" i="1" dirty="0"/>
              <a:t>Neuron</a:t>
            </a:r>
            <a:r>
              <a:rPr lang="en-US" dirty="0"/>
              <a:t>, </a:t>
            </a:r>
            <a:r>
              <a:rPr lang="en-US" i="1" dirty="0"/>
              <a:t>106</a:t>
            </a:r>
            <a:r>
              <a:rPr lang="en-US" dirty="0"/>
              <a:t>(4), 561-565.</a:t>
            </a:r>
          </a:p>
          <a:p>
            <a:r>
              <a:rPr lang="en-US" dirty="0"/>
              <a:t>Clancy, K., Bartolomeo, J., Richardson, D., &amp; Wellford, C. (1981). Sentence </a:t>
            </a:r>
            <a:r>
              <a:rPr lang="en-US" dirty="0" err="1"/>
              <a:t>decisionmaking</a:t>
            </a:r>
            <a:r>
              <a:rPr lang="en-US" dirty="0"/>
              <a:t>: The logic of sentence decisions and the extent and sources of sentence disparity. </a:t>
            </a:r>
            <a:r>
              <a:rPr lang="en-US" i="1" dirty="0"/>
              <a:t>J. crim. L. &amp; criminology</a:t>
            </a:r>
            <a:r>
              <a:rPr lang="en-US" dirty="0"/>
              <a:t>, </a:t>
            </a:r>
            <a:r>
              <a:rPr lang="en-US" i="1" dirty="0"/>
              <a:t>72</a:t>
            </a:r>
            <a:r>
              <a:rPr lang="en-US" dirty="0"/>
              <a:t>, 524.</a:t>
            </a:r>
          </a:p>
          <a:p>
            <a:r>
              <a:rPr lang="en-US" dirty="0"/>
              <a:t>Chan, H. Y., Scholz, C., Cosme, D., Martin, R. E., Benitez, C., Resnick, A., ... &amp; Falk, E. B. (2023). Neural signals predict information sharing across cultures. </a:t>
            </a:r>
            <a:r>
              <a:rPr lang="en-US" i="1" dirty="0"/>
              <a:t>Proceedings of the National Academy of Sciences</a:t>
            </a:r>
            <a:r>
              <a:rPr lang="en-US" dirty="0"/>
              <a:t>, </a:t>
            </a:r>
            <a:r>
              <a:rPr lang="en-US" i="1" dirty="0"/>
              <a:t>120</a:t>
            </a:r>
            <a:r>
              <a:rPr lang="en-US" dirty="0"/>
              <a:t>(44), e2313175120.</a:t>
            </a:r>
          </a:p>
          <a:p>
            <a:r>
              <a:rPr lang="en-US" dirty="0"/>
              <a:t>Chang, W., Chen, E., Mellers, B., &amp; Tetlock, P. (2016). Developing expert political judgment: The impact of training and practice on judgmental accuracy in geopolitical forecasting tournaments. </a:t>
            </a:r>
            <a:r>
              <a:rPr lang="en-US" i="1" dirty="0"/>
              <a:t>Judgment and Decision making</a:t>
            </a:r>
            <a:r>
              <a:rPr lang="en-US" dirty="0"/>
              <a:t>, </a:t>
            </a:r>
            <a:r>
              <a:rPr lang="en-US" i="1" dirty="0"/>
              <a:t>11</a:t>
            </a:r>
            <a:r>
              <a:rPr lang="en-US" dirty="0"/>
              <a:t>(5), 509-526.</a:t>
            </a:r>
          </a:p>
          <a:p>
            <a:r>
              <a:rPr lang="en-US" dirty="0"/>
              <a:t>Charpentier, C. J., Bromberg-Martin, E. S., &amp; Sharot, T. (2018). Valuation of knowledge and ignorance in mesolimbic reward circuitry. </a:t>
            </a:r>
            <a:r>
              <a:rPr lang="en-US" i="1" dirty="0"/>
              <a:t>Proceedings of the National Academy of Sciences</a:t>
            </a:r>
            <a:r>
              <a:rPr lang="en-US" dirty="0"/>
              <a:t>, </a:t>
            </a:r>
            <a:r>
              <a:rPr lang="en-US" i="1" dirty="0"/>
              <a:t>115</a:t>
            </a:r>
            <a:r>
              <a:rPr lang="en-US" dirty="0"/>
              <a:t>(31), E7255-E7264.</a:t>
            </a:r>
          </a:p>
          <a:p>
            <a:r>
              <a:rPr lang="en-US" dirty="0" err="1"/>
              <a:t>Czerlinski</a:t>
            </a:r>
            <a:r>
              <a:rPr lang="en-US" dirty="0"/>
              <a:t>, J., </a:t>
            </a:r>
            <a:r>
              <a:rPr lang="en-US" dirty="0" err="1"/>
              <a:t>Gigerenzer</a:t>
            </a:r>
            <a:r>
              <a:rPr lang="en-US" dirty="0"/>
              <a:t>, G., &amp; Goldstein, D. G. (1999). How good are simple heuristics?. In </a:t>
            </a:r>
            <a:r>
              <a:rPr lang="en-US" i="1" dirty="0"/>
              <a:t>Simple heuristics that make us smart</a:t>
            </a:r>
            <a:r>
              <a:rPr lang="en-US" dirty="0"/>
              <a:t> (pp. 97-118). Oxford University Press.</a:t>
            </a:r>
          </a:p>
          <a:p>
            <a:r>
              <a:rPr lang="en-US" dirty="0" err="1"/>
              <a:t>Desender</a:t>
            </a:r>
            <a:r>
              <a:rPr lang="en-US" dirty="0"/>
              <a:t>, K., Boldt, A., &amp; Yeung, N. (2018). Subjective confidence predicts information seeking in decision making. </a:t>
            </a:r>
            <a:r>
              <a:rPr lang="en-US" i="1" dirty="0"/>
              <a:t>Psychological science</a:t>
            </a:r>
            <a:r>
              <a:rPr lang="en-US" dirty="0"/>
              <a:t>, </a:t>
            </a:r>
            <a:r>
              <a:rPr lang="en-US" i="1" dirty="0"/>
              <a:t>29</a:t>
            </a:r>
            <a:r>
              <a:rPr lang="en-US" dirty="0"/>
              <a:t>(5), 761-778.</a:t>
            </a:r>
          </a:p>
          <a:p>
            <a:r>
              <a:rPr lang="en-US" dirty="0" err="1"/>
              <a:t>Diaconis</a:t>
            </a:r>
            <a:r>
              <a:rPr lang="en-US" dirty="0"/>
              <a:t>, P., Holmes, S., &amp; Montgomery, R. (2007). Dynamical bias in the coin toss. </a:t>
            </a:r>
            <a:r>
              <a:rPr lang="en-US" i="1" dirty="0"/>
              <a:t>SIAM review</a:t>
            </a:r>
            <a:r>
              <a:rPr lang="en-US" dirty="0"/>
              <a:t>, </a:t>
            </a:r>
            <a:r>
              <a:rPr lang="en-US" i="1" dirty="0"/>
              <a:t>49</a:t>
            </a:r>
            <a:r>
              <a:rPr lang="en-US" dirty="0"/>
              <a:t>(2), 211-235.</a:t>
            </a:r>
          </a:p>
          <a:p>
            <a:r>
              <a:rPr lang="en-US" dirty="0"/>
              <a:t>Fiehler, K., Brenner, E., &amp; Spering, M. (2019). Prediction in goal-directed action. </a:t>
            </a:r>
            <a:r>
              <a:rPr lang="en-US" i="1" dirty="0"/>
              <a:t>Journal of Vision</a:t>
            </a:r>
            <a:r>
              <a:rPr lang="en-US" dirty="0"/>
              <a:t>, </a:t>
            </a:r>
            <a:r>
              <a:rPr lang="en-US" i="1" dirty="0"/>
              <a:t>19</a:t>
            </a:r>
            <a:r>
              <a:rPr lang="en-US" dirty="0"/>
              <a:t>(9), 10-10.</a:t>
            </a:r>
          </a:p>
          <a:p>
            <a:r>
              <a:rPr lang="en-US" dirty="0"/>
              <a:t>Fischer, H., Amelung, D., &amp; Said, N. (2019). The accuracy of German citizens’ confidence in their climate change knowledge. </a:t>
            </a:r>
            <a:r>
              <a:rPr lang="en-US" i="1" dirty="0"/>
              <a:t>Nature Climate Change</a:t>
            </a:r>
            <a:r>
              <a:rPr lang="en-US" dirty="0"/>
              <a:t>, </a:t>
            </a:r>
            <a:r>
              <a:rPr lang="en-US" i="1" dirty="0"/>
              <a:t>9</a:t>
            </a:r>
            <a:r>
              <a:rPr lang="en-US" dirty="0"/>
              <a:t>(10), 776-780.</a:t>
            </a:r>
          </a:p>
          <a:p>
            <a:r>
              <a:rPr lang="en-US" dirty="0"/>
              <a:t>Fleming, S. M. (2024). Metacognition and confidence: A review and synthesis. </a:t>
            </a:r>
            <a:r>
              <a:rPr lang="en-US" i="1" dirty="0"/>
              <a:t>Annual Review of Psychology</a:t>
            </a:r>
            <a:r>
              <a:rPr lang="en-US" dirty="0"/>
              <a:t>, </a:t>
            </a:r>
            <a:r>
              <a:rPr lang="en-US" i="1" dirty="0"/>
              <a:t>75</a:t>
            </a:r>
            <a:r>
              <a:rPr lang="en-US" dirty="0"/>
              <a:t>(1), 241-268.</a:t>
            </a:r>
          </a:p>
          <a:p>
            <a:r>
              <a:rPr lang="en-US" dirty="0"/>
              <a:t>Fleming, S. M., &amp; Daw, N. D. (2017). Self-evaluation of decision-making: A general Bayesian framework for metacognitive computation. </a:t>
            </a:r>
            <a:r>
              <a:rPr lang="en-US" i="1" dirty="0"/>
              <a:t>Psychological review</a:t>
            </a:r>
            <a:r>
              <a:rPr lang="en-US" dirty="0"/>
              <a:t>, </a:t>
            </a:r>
            <a:r>
              <a:rPr lang="en-US" i="1" dirty="0"/>
              <a:t>124</a:t>
            </a:r>
            <a:r>
              <a:rPr lang="en-US" dirty="0"/>
              <a:t>(1), 91.</a:t>
            </a:r>
          </a:p>
          <a:p>
            <a:r>
              <a:rPr lang="en-US" dirty="0"/>
              <a:t>Flavell, J. H. (1979). Metacognition and cognitive monitoring: A new area of cognitive–developmental inquiry. </a:t>
            </a:r>
            <a:r>
              <a:rPr lang="en-US" i="1" dirty="0"/>
              <a:t>American psychologist</a:t>
            </a:r>
            <a:r>
              <a:rPr lang="en-US" dirty="0"/>
              <a:t>, </a:t>
            </a:r>
            <a:r>
              <a:rPr lang="en-US" i="1" dirty="0"/>
              <a:t>34</a:t>
            </a:r>
            <a:r>
              <a:rPr lang="en-US" dirty="0"/>
              <a:t>(10), 906.</a:t>
            </a:r>
          </a:p>
          <a:p>
            <a:r>
              <a:rPr lang="en-US" dirty="0"/>
              <a:t>Friston, K., Rigoli, F., Ognibene, D., Mathys, C., Fitzgerald, T., &amp; Pezzulo, G. (2015). Active inference and epistemic value. </a:t>
            </a:r>
            <a:r>
              <a:rPr lang="en-US" i="1" dirty="0"/>
              <a:t>Cognitive neuroscience</a:t>
            </a:r>
            <a:r>
              <a:rPr lang="en-US" dirty="0"/>
              <a:t>, </a:t>
            </a:r>
            <a:r>
              <a:rPr lang="en-US" i="1" dirty="0"/>
              <a:t>6</a:t>
            </a:r>
            <a:r>
              <a:rPr lang="en-US" dirty="0"/>
              <a:t>(4), 187-214.</a:t>
            </a:r>
          </a:p>
          <a:p>
            <a:r>
              <a:rPr lang="en-US" dirty="0" err="1"/>
              <a:t>Gigerenzer</a:t>
            </a:r>
            <a:r>
              <a:rPr lang="en-US" dirty="0"/>
              <a:t>, G., &amp; Brighton, H. (2009). Homo </a:t>
            </a:r>
            <a:r>
              <a:rPr lang="en-US" dirty="0" err="1"/>
              <a:t>heuristicus</a:t>
            </a:r>
            <a:r>
              <a:rPr lang="en-US" dirty="0"/>
              <a:t>: Why biased minds make better inferences. </a:t>
            </a:r>
            <a:r>
              <a:rPr lang="en-US" i="1" dirty="0"/>
              <a:t>Topics in cognitive science</a:t>
            </a:r>
            <a:r>
              <a:rPr lang="en-US" dirty="0"/>
              <a:t>, </a:t>
            </a:r>
            <a:r>
              <a:rPr lang="en-US" i="1" dirty="0"/>
              <a:t>1</a:t>
            </a:r>
            <a:r>
              <a:rPr lang="en-US" dirty="0"/>
              <a:t>(1), 107-143.</a:t>
            </a:r>
          </a:p>
        </p:txBody>
      </p:sp>
      <p:sp>
        <p:nvSpPr>
          <p:cNvPr id="4" name="Slide Number Placeholder 3">
            <a:extLst>
              <a:ext uri="{FF2B5EF4-FFF2-40B4-BE49-F238E27FC236}">
                <a16:creationId xmlns:a16="http://schemas.microsoft.com/office/drawing/2014/main" id="{F9135201-7710-0F0D-B717-CDFCA00CEDEF}"/>
              </a:ext>
            </a:extLst>
          </p:cNvPr>
          <p:cNvSpPr>
            <a:spLocks noGrp="1"/>
          </p:cNvSpPr>
          <p:nvPr>
            <p:ph type="sldNum" sz="quarter" idx="12"/>
          </p:nvPr>
        </p:nvSpPr>
        <p:spPr/>
        <p:txBody>
          <a:bodyPr/>
          <a:lstStyle/>
          <a:p>
            <a:fld id="{F95E6910-D586-4B1A-BC87-A1DD68C0FBEB}" type="slidenum">
              <a:rPr lang="en-US" smtClean="0"/>
              <a:t>28</a:t>
            </a:fld>
            <a:endParaRPr lang="en-US"/>
          </a:p>
        </p:txBody>
      </p:sp>
      <p:sp>
        <p:nvSpPr>
          <p:cNvPr id="2" name="Title 1">
            <a:extLst>
              <a:ext uri="{FF2B5EF4-FFF2-40B4-BE49-F238E27FC236}">
                <a16:creationId xmlns:a16="http://schemas.microsoft.com/office/drawing/2014/main" id="{B675493D-66A9-2D4B-6AF9-99FD9CFDEDF5}"/>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869E330E-2D67-C785-9334-C460A08E0A4D}"/>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935337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7A497-3D29-31E8-403B-970E58E1A1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E3470-71D2-6F78-9019-4EAE09B6B7A5}"/>
              </a:ext>
            </a:extLst>
          </p:cNvPr>
          <p:cNvSpPr>
            <a:spLocks noGrp="1"/>
          </p:cNvSpPr>
          <p:nvPr>
            <p:ph idx="1"/>
          </p:nvPr>
        </p:nvSpPr>
        <p:spPr>
          <a:xfrm>
            <a:off x="603682" y="898417"/>
            <a:ext cx="10750118" cy="5457933"/>
          </a:xfrm>
        </p:spPr>
        <p:txBody>
          <a:bodyPr anchor="ctr">
            <a:normAutofit fontScale="32500" lnSpcReduction="20000"/>
          </a:bodyPr>
          <a:lstStyle/>
          <a:p>
            <a:r>
              <a:rPr lang="en-US" dirty="0" err="1"/>
              <a:t>Gigerenzer</a:t>
            </a:r>
            <a:r>
              <a:rPr lang="en-US" dirty="0"/>
              <a:t>, G., &amp; Goldstein, D. G. (1999). Betting on one good reason: The take the best heuristic. In G. </a:t>
            </a:r>
            <a:r>
              <a:rPr lang="en-US" dirty="0" err="1"/>
              <a:t>Gigerenzer</a:t>
            </a:r>
            <a:r>
              <a:rPr lang="en-US" dirty="0"/>
              <a:t>, P. M. Todd, &amp; the ABC Research Group, Simple heuristics that make us smart (pp. 75–95). New York: Oxford University Press</a:t>
            </a:r>
          </a:p>
          <a:p>
            <a:r>
              <a:rPr lang="en-US" dirty="0"/>
              <a:t>Goodale, M. A., &amp; Milner, A. D. (1992). Separate visual pathways for perception and action. </a:t>
            </a:r>
            <a:r>
              <a:rPr lang="en-US" i="1" dirty="0"/>
              <a:t>Trends in neurosciences</a:t>
            </a:r>
            <a:r>
              <a:rPr lang="en-US" dirty="0"/>
              <a:t>, </a:t>
            </a:r>
            <a:r>
              <a:rPr lang="en-US" i="1" dirty="0"/>
              <a:t>15</a:t>
            </a:r>
            <a:r>
              <a:rPr lang="en-US" dirty="0"/>
              <a:t>(1), 20-25.</a:t>
            </a:r>
          </a:p>
          <a:p>
            <a:r>
              <a:rPr lang="en-US" dirty="0"/>
              <a:t>Herzog, M. H., &amp; Clarke, A. M. (2014). Why vision is not both hierarchical and feedforward. </a:t>
            </a:r>
            <a:r>
              <a:rPr lang="en-US" i="1" dirty="0"/>
              <a:t>Frontiers in computational neuroscience</a:t>
            </a:r>
            <a:r>
              <a:rPr lang="en-US" dirty="0"/>
              <a:t>, </a:t>
            </a:r>
            <a:r>
              <a:rPr lang="en-US" i="1" dirty="0"/>
              <a:t>8</a:t>
            </a:r>
            <a:r>
              <a:rPr lang="en-US" dirty="0"/>
              <a:t>, 135.</a:t>
            </a:r>
          </a:p>
          <a:p>
            <a:r>
              <a:rPr lang="en-US" dirty="0"/>
              <a:t>Hoven, M., Lebreton, M., Engelmann, J. B., Denys, D., </a:t>
            </a:r>
            <a:r>
              <a:rPr lang="en-US" dirty="0" err="1"/>
              <a:t>Luigjes</a:t>
            </a:r>
            <a:r>
              <a:rPr lang="en-US" dirty="0"/>
              <a:t>, J., &amp; van Holst, R. J. (2019). Abnormalities of confidence in psychiatry: an overview and future perspectives. </a:t>
            </a:r>
            <a:r>
              <a:rPr lang="en-US" i="1" dirty="0"/>
              <a:t>Translational psychiatry</a:t>
            </a:r>
            <a:r>
              <a:rPr lang="en-US" dirty="0"/>
              <a:t>, </a:t>
            </a:r>
            <a:r>
              <a:rPr lang="en-US" i="1" dirty="0"/>
              <a:t>9</a:t>
            </a:r>
            <a:r>
              <a:rPr lang="en-US" dirty="0"/>
              <a:t>(1), 268.</a:t>
            </a:r>
          </a:p>
          <a:p>
            <a:r>
              <a:rPr lang="en-US" dirty="0"/>
              <a:t>Jansen, R. A., Rafferty, A. N., &amp; Griffiths, T. L. (2021). A rational model of the Dunning–Kruger effect supports insensitivity to evidence in low performers. </a:t>
            </a:r>
            <a:r>
              <a:rPr lang="en-US" i="1" dirty="0"/>
              <a:t>Nature Human </a:t>
            </a:r>
            <a:r>
              <a:rPr lang="en-US" i="1" dirty="0" err="1"/>
              <a:t>Behaviour</a:t>
            </a:r>
            <a:r>
              <a:rPr lang="en-US" dirty="0"/>
              <a:t>, </a:t>
            </a:r>
            <a:r>
              <a:rPr lang="en-US" i="1" dirty="0"/>
              <a:t>5</a:t>
            </a:r>
            <a:r>
              <a:rPr lang="en-US" dirty="0"/>
              <a:t>(6), 756-763.</a:t>
            </a:r>
          </a:p>
          <a:p>
            <a:r>
              <a:rPr lang="en-US" dirty="0"/>
              <a:t>Kahneman, D., Sibony, O., &amp; Sunstein, C. R. (2021). </a:t>
            </a:r>
            <a:r>
              <a:rPr lang="en-US" i="1" dirty="0"/>
              <a:t>Noise: A flaw in human judgment</a:t>
            </a:r>
            <a:r>
              <a:rPr lang="en-US" dirty="0"/>
              <a:t>. Little, Brown Spark.</a:t>
            </a:r>
          </a:p>
          <a:p>
            <a:r>
              <a:rPr lang="en-US" dirty="0" err="1"/>
              <a:t>Kapantai</a:t>
            </a:r>
            <a:r>
              <a:rPr lang="en-US" dirty="0"/>
              <a:t>, E., Christopoulou, A., </a:t>
            </a:r>
            <a:r>
              <a:rPr lang="en-US" dirty="0" err="1"/>
              <a:t>Berberidis</a:t>
            </a:r>
            <a:r>
              <a:rPr lang="en-US" dirty="0"/>
              <a:t>, C., &amp; </a:t>
            </a:r>
            <a:r>
              <a:rPr lang="en-US" dirty="0" err="1"/>
              <a:t>Peristeras</a:t>
            </a:r>
            <a:r>
              <a:rPr lang="en-US" dirty="0"/>
              <a:t>, V. (2021). A systematic literature review on disinformation: Toward a unified taxonomical framework. </a:t>
            </a:r>
            <a:r>
              <a:rPr lang="en-US" i="1" dirty="0"/>
              <a:t>New media &amp; society</a:t>
            </a:r>
            <a:r>
              <a:rPr lang="en-US" dirty="0"/>
              <a:t>, </a:t>
            </a:r>
            <a:r>
              <a:rPr lang="en-US" i="1" dirty="0"/>
              <a:t>23</a:t>
            </a:r>
            <a:r>
              <a:rPr lang="en-US" dirty="0"/>
              <a:t>(5), 1301-1326.</a:t>
            </a:r>
          </a:p>
          <a:p>
            <a:r>
              <a:rPr lang="en-US" dirty="0"/>
              <a:t>Karger, E., Atanasov, P. D., &amp; Tetlock, P. (2022). Improving judgments of existential risk: Better forecasts, questions, explanations, policies. </a:t>
            </a:r>
            <a:r>
              <a:rPr lang="en-US" i="1" dirty="0"/>
              <a:t>Questions, Explanations, Policies (January 17, 2022)</a:t>
            </a:r>
            <a:r>
              <a:rPr lang="en-US" dirty="0"/>
              <a:t>.</a:t>
            </a:r>
          </a:p>
          <a:p>
            <a:r>
              <a:rPr lang="en-US" dirty="0"/>
              <a:t>Kelly, C. A., &amp; Sharot, T. (2021). Individual differences in information-seeking. </a:t>
            </a:r>
            <a:r>
              <a:rPr lang="en-US" i="1" dirty="0"/>
              <a:t>Nature communications</a:t>
            </a:r>
            <a:r>
              <a:rPr lang="en-US" dirty="0"/>
              <a:t>, </a:t>
            </a:r>
            <a:r>
              <a:rPr lang="en-US" i="1" dirty="0"/>
              <a:t>12</a:t>
            </a:r>
            <a:r>
              <a:rPr lang="en-US" dirty="0"/>
              <a:t>(1), 7062.</a:t>
            </a:r>
          </a:p>
          <a:p>
            <a:r>
              <a:rPr lang="en-US" dirty="0" err="1"/>
              <a:t>Kreyenmeier</a:t>
            </a:r>
            <a:r>
              <a:rPr lang="en-US" dirty="0"/>
              <a:t>, P., </a:t>
            </a:r>
            <a:r>
              <a:rPr lang="en-US" dirty="0" err="1"/>
              <a:t>Kämmer</a:t>
            </a:r>
            <a:r>
              <a:rPr lang="en-US" dirty="0"/>
              <a:t>, L., </a:t>
            </a:r>
            <a:r>
              <a:rPr lang="en-US" dirty="0" err="1"/>
              <a:t>Fooken</a:t>
            </a:r>
            <a:r>
              <a:rPr lang="en-US" dirty="0"/>
              <a:t>, J., &amp; Spering, M. (2022). Humans can track but fail to predict accelerating objects. </a:t>
            </a:r>
            <a:r>
              <a:rPr lang="en-US" i="1" dirty="0" err="1"/>
              <a:t>Eneuro</a:t>
            </a:r>
            <a:r>
              <a:rPr lang="en-US" dirty="0"/>
              <a:t>, </a:t>
            </a:r>
            <a:r>
              <a:rPr lang="en-US" i="1" dirty="0"/>
              <a:t>9</a:t>
            </a:r>
            <a:r>
              <a:rPr lang="en-US" dirty="0"/>
              <a:t>(5).</a:t>
            </a:r>
          </a:p>
          <a:p>
            <a:r>
              <a:rPr lang="en-US" dirty="0"/>
              <a:t>Kruger, J., &amp; Dunning, D. (1999). Unskilled and unaware of it: how difficulties in recognizing one's own incompetence lead to inflated self-assessments. </a:t>
            </a:r>
            <a:r>
              <a:rPr lang="en-US" i="1" dirty="0"/>
              <a:t>Journal of personality and social psychology</a:t>
            </a:r>
            <a:r>
              <a:rPr lang="en-US" dirty="0"/>
              <a:t>, </a:t>
            </a:r>
            <a:r>
              <a:rPr lang="en-US" i="1" dirty="0"/>
              <a:t>77</a:t>
            </a:r>
            <a:r>
              <a:rPr lang="en-US" dirty="0"/>
              <a:t>(6), 1121.</a:t>
            </a:r>
          </a:p>
          <a:p>
            <a:r>
              <a:rPr lang="en-US" dirty="0"/>
              <a:t>De </a:t>
            </a:r>
            <a:r>
              <a:rPr lang="en-US" dirty="0" err="1"/>
              <a:t>Ladurantaye</a:t>
            </a:r>
            <a:r>
              <a:rPr lang="en-US" dirty="0"/>
              <a:t>, V., </a:t>
            </a:r>
            <a:r>
              <a:rPr lang="en-US" dirty="0" err="1"/>
              <a:t>Rouat</a:t>
            </a:r>
            <a:r>
              <a:rPr lang="en-US" dirty="0"/>
              <a:t>, J., &amp; Vanden-Abeele, J. (2012). Models of Information Processing. </a:t>
            </a:r>
            <a:r>
              <a:rPr lang="en-US" i="1" dirty="0"/>
              <a:t>Visual Cortex: Current Status and Perspectives</a:t>
            </a:r>
            <a:r>
              <a:rPr lang="en-US" dirty="0"/>
              <a:t>, 227.</a:t>
            </a:r>
          </a:p>
          <a:p>
            <a:r>
              <a:rPr lang="en-US" dirty="0" err="1"/>
              <a:t>Martignon</a:t>
            </a:r>
            <a:r>
              <a:rPr lang="en-US" dirty="0"/>
              <a:t>, L., </a:t>
            </a:r>
            <a:r>
              <a:rPr lang="en-US" dirty="0" err="1"/>
              <a:t>Katsikopoulos</a:t>
            </a:r>
            <a:r>
              <a:rPr lang="en-US" dirty="0"/>
              <a:t>, K. V., &amp; Woike, J. (2008). Categorization with limited resources: A family of simple heuristics. Journal of Mathematical Psychology, 52, 352–361.</a:t>
            </a:r>
          </a:p>
          <a:p>
            <a:r>
              <a:rPr lang="en-US" dirty="0" err="1"/>
              <a:t>Meyniel</a:t>
            </a:r>
            <a:r>
              <a:rPr lang="en-US" dirty="0"/>
              <a:t>, F., Sigman, M., &amp; </a:t>
            </a:r>
            <a:r>
              <a:rPr lang="en-US" dirty="0" err="1"/>
              <a:t>Mainen</a:t>
            </a:r>
            <a:r>
              <a:rPr lang="en-US" dirty="0"/>
              <a:t>, Z. F. (2015). Confidence as Bayesian probability: From neural origins to behavior. </a:t>
            </a:r>
            <a:r>
              <a:rPr lang="en-US" i="1" dirty="0"/>
              <a:t>Neuron</a:t>
            </a:r>
            <a:r>
              <a:rPr lang="en-US" dirty="0"/>
              <a:t>, </a:t>
            </a:r>
            <a:r>
              <a:rPr lang="en-US" i="1" dirty="0"/>
              <a:t>88</a:t>
            </a:r>
            <a:r>
              <a:rPr lang="en-US" dirty="0"/>
              <a:t>(1), 78-92.</a:t>
            </a:r>
          </a:p>
          <a:p>
            <a:r>
              <a:rPr lang="en-US" dirty="0"/>
              <a:t>Milner, A. D., &amp; Goodale, M. A. (2008). Two visual systems re-viewed. </a:t>
            </a:r>
            <a:r>
              <a:rPr lang="en-US" i="1" dirty="0" err="1"/>
              <a:t>Neuropsychologia</a:t>
            </a:r>
            <a:r>
              <a:rPr lang="en-US" dirty="0"/>
              <a:t>, </a:t>
            </a:r>
            <a:r>
              <a:rPr lang="en-US" i="1" dirty="0"/>
              <a:t>46</a:t>
            </a:r>
            <a:r>
              <a:rPr lang="en-US" dirty="0"/>
              <a:t>(3), 774-785.</a:t>
            </a:r>
          </a:p>
          <a:p>
            <a:r>
              <a:rPr lang="en-US" dirty="0"/>
              <a:t>Moore, D. A. &amp; Healy, P. J. The trouble with overconfidence. </a:t>
            </a:r>
            <a:r>
              <a:rPr lang="en-US" i="1" dirty="0"/>
              <a:t>Psychol. Rev.</a:t>
            </a:r>
            <a:r>
              <a:rPr lang="en-US" dirty="0"/>
              <a:t> </a:t>
            </a:r>
            <a:r>
              <a:rPr lang="en-US" b="1" dirty="0"/>
              <a:t>115</a:t>
            </a:r>
            <a:r>
              <a:rPr lang="en-US" dirty="0"/>
              <a:t>, 502–517 (2008).</a:t>
            </a:r>
          </a:p>
          <a:p>
            <a:r>
              <a:rPr lang="en-US" dirty="0"/>
              <a:t>Moore, D. A. &amp; Schatz, D. The three faces of overconfidence. </a:t>
            </a:r>
            <a:r>
              <a:rPr lang="en-US" i="1" dirty="0"/>
              <a:t>Soc. Pers. Psychol. Compass</a:t>
            </a:r>
            <a:r>
              <a:rPr lang="en-US" dirty="0"/>
              <a:t> </a:t>
            </a:r>
            <a:r>
              <a:rPr lang="en-US" b="1" dirty="0"/>
              <a:t>11</a:t>
            </a:r>
            <a:r>
              <a:rPr lang="en-US" dirty="0"/>
              <a:t>, 1–12 (2017).</a:t>
            </a:r>
          </a:p>
          <a:p>
            <a:r>
              <a:rPr lang="en-US" dirty="0"/>
              <a:t>Morgan, J., Reidy, J., &amp; Probst, T. (2019). Age group differences in household accident risk perceptions and intentions to reduce hazards. </a:t>
            </a:r>
            <a:r>
              <a:rPr lang="en-US" i="1" dirty="0"/>
              <a:t>International journal of environmental research and public health</a:t>
            </a:r>
            <a:r>
              <a:rPr lang="en-US" dirty="0"/>
              <a:t>, </a:t>
            </a:r>
            <a:r>
              <a:rPr lang="en-US" i="1" dirty="0"/>
              <a:t>16</a:t>
            </a:r>
            <a:r>
              <a:rPr lang="en-US" dirty="0"/>
              <a:t>(12), 2237.</a:t>
            </a:r>
          </a:p>
          <a:p>
            <a:r>
              <a:rPr lang="en-US" dirty="0"/>
              <a:t>Mulder, M. J., </a:t>
            </a:r>
            <a:r>
              <a:rPr lang="en-US" dirty="0" err="1"/>
              <a:t>Wagenmakers</a:t>
            </a:r>
            <a:r>
              <a:rPr lang="en-US" dirty="0"/>
              <a:t>, E. J., Ratcliff, R., Boekel, W., &amp; </a:t>
            </a:r>
            <a:r>
              <a:rPr lang="en-US" dirty="0" err="1"/>
              <a:t>Forstmann</a:t>
            </a:r>
            <a:r>
              <a:rPr lang="en-US" dirty="0"/>
              <a:t>, B. U. (2012). Bias in the brain: a diffusion model analysis of prior probability and potential payoff. </a:t>
            </a:r>
            <a:r>
              <a:rPr lang="en-US" i="1" dirty="0"/>
              <a:t>Journal of Neuroscience</a:t>
            </a:r>
            <a:r>
              <a:rPr lang="en-US" dirty="0"/>
              <a:t>, </a:t>
            </a:r>
            <a:r>
              <a:rPr lang="en-US" i="1" dirty="0"/>
              <a:t>32</a:t>
            </a:r>
            <a:r>
              <a:rPr lang="en-US" dirty="0"/>
              <a:t>(7), 2335-2343.</a:t>
            </a:r>
          </a:p>
        </p:txBody>
      </p:sp>
      <p:sp>
        <p:nvSpPr>
          <p:cNvPr id="4" name="Slide Number Placeholder 3">
            <a:extLst>
              <a:ext uri="{FF2B5EF4-FFF2-40B4-BE49-F238E27FC236}">
                <a16:creationId xmlns:a16="http://schemas.microsoft.com/office/drawing/2014/main" id="{EE72816C-8C07-AD9A-C1EA-61D820D13A0C}"/>
              </a:ext>
            </a:extLst>
          </p:cNvPr>
          <p:cNvSpPr>
            <a:spLocks noGrp="1"/>
          </p:cNvSpPr>
          <p:nvPr>
            <p:ph type="sldNum" sz="quarter" idx="12"/>
          </p:nvPr>
        </p:nvSpPr>
        <p:spPr/>
        <p:txBody>
          <a:bodyPr/>
          <a:lstStyle/>
          <a:p>
            <a:fld id="{F95E6910-D586-4B1A-BC87-A1DD68C0FBEB}" type="slidenum">
              <a:rPr lang="en-US" smtClean="0"/>
              <a:t>29</a:t>
            </a:fld>
            <a:endParaRPr lang="en-US"/>
          </a:p>
        </p:txBody>
      </p:sp>
      <p:sp>
        <p:nvSpPr>
          <p:cNvPr id="2" name="Title 1">
            <a:extLst>
              <a:ext uri="{FF2B5EF4-FFF2-40B4-BE49-F238E27FC236}">
                <a16:creationId xmlns:a16="http://schemas.microsoft.com/office/drawing/2014/main" id="{F6145D8F-45D6-AD52-4363-F4A41AAECF12}"/>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806EF851-8E34-8D0C-E02C-F5ACE1EE5518}"/>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6354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D2B3-1E72-F1A9-BEC6-EF636AD7D3BB}"/>
              </a:ext>
            </a:extLst>
          </p:cNvPr>
          <p:cNvSpPr>
            <a:spLocks noGrp="1"/>
          </p:cNvSpPr>
          <p:nvPr>
            <p:ph type="title"/>
          </p:nvPr>
        </p:nvSpPr>
        <p:spPr/>
        <p:txBody>
          <a:bodyPr>
            <a:normAutofit/>
          </a:bodyPr>
          <a:lstStyle/>
          <a:p>
            <a:r>
              <a:rPr lang="fr-FR" dirty="0"/>
              <a:t>Tout jugement est une prédiction</a:t>
            </a:r>
            <a:endParaRPr lang="en-US" dirty="0"/>
          </a:p>
        </p:txBody>
      </p:sp>
      <p:sp>
        <p:nvSpPr>
          <p:cNvPr id="4" name="Slide Number Placeholder 3">
            <a:extLst>
              <a:ext uri="{FF2B5EF4-FFF2-40B4-BE49-F238E27FC236}">
                <a16:creationId xmlns:a16="http://schemas.microsoft.com/office/drawing/2014/main" id="{697DABBB-A8EA-C7B3-75A8-FC285FC50921}"/>
              </a:ext>
            </a:extLst>
          </p:cNvPr>
          <p:cNvSpPr>
            <a:spLocks noGrp="1"/>
          </p:cNvSpPr>
          <p:nvPr>
            <p:ph type="sldNum" sz="quarter" idx="12"/>
          </p:nvPr>
        </p:nvSpPr>
        <p:spPr/>
        <p:txBody>
          <a:bodyPr/>
          <a:lstStyle/>
          <a:p>
            <a:fld id="{F95E6910-D586-4B1A-BC87-A1DD68C0FBEB}" type="slidenum">
              <a:rPr lang="en-US" smtClean="0"/>
              <a:t>3</a:t>
            </a:fld>
            <a:endParaRPr lang="en-US"/>
          </a:p>
        </p:txBody>
      </p:sp>
      <p:sp>
        <p:nvSpPr>
          <p:cNvPr id="10" name="TextBox 9">
            <a:extLst>
              <a:ext uri="{FF2B5EF4-FFF2-40B4-BE49-F238E27FC236}">
                <a16:creationId xmlns:a16="http://schemas.microsoft.com/office/drawing/2014/main" id="{F7867AA5-B261-147E-3E7D-9A97B8B13F92}"/>
              </a:ext>
            </a:extLst>
          </p:cNvPr>
          <p:cNvSpPr txBox="1"/>
          <p:nvPr/>
        </p:nvSpPr>
        <p:spPr>
          <a:xfrm>
            <a:off x="2007244" y="5112105"/>
            <a:ext cx="7974956" cy="707886"/>
          </a:xfrm>
          <a:prstGeom prst="rect">
            <a:avLst/>
          </a:prstGeom>
          <a:noFill/>
        </p:spPr>
        <p:txBody>
          <a:bodyPr wrap="square">
            <a:spAutoFit/>
          </a:bodyPr>
          <a:lstStyle/>
          <a:p>
            <a:pPr algn="ctr"/>
            <a:r>
              <a:rPr lang="fr-FR" sz="2000" dirty="0"/>
              <a:t>Prédire, c’est évaluer la probabilité d’un événement, la justesse d’une déclaration, ou le résultat d’un choix </a:t>
            </a:r>
            <a:endParaRPr lang="en-US" sz="2000" dirty="0"/>
          </a:p>
        </p:txBody>
      </p:sp>
      <p:grpSp>
        <p:nvGrpSpPr>
          <p:cNvPr id="17" name="Group 16">
            <a:extLst>
              <a:ext uri="{FF2B5EF4-FFF2-40B4-BE49-F238E27FC236}">
                <a16:creationId xmlns:a16="http://schemas.microsoft.com/office/drawing/2014/main" id="{E35AC7A5-2F1A-91DC-86B1-D9EC66A44386}"/>
              </a:ext>
            </a:extLst>
          </p:cNvPr>
          <p:cNvGrpSpPr/>
          <p:nvPr/>
        </p:nvGrpSpPr>
        <p:grpSpPr>
          <a:xfrm>
            <a:off x="1294219" y="2162438"/>
            <a:ext cx="3711368" cy="2163313"/>
            <a:chOff x="704942" y="1995937"/>
            <a:chExt cx="3711368" cy="2163313"/>
          </a:xfrm>
        </p:grpSpPr>
        <p:pic>
          <p:nvPicPr>
            <p:cNvPr id="14" name="Picture 13" descr="A hand throwing a coin&#10;&#10;AI-generated content may be incorrect.">
              <a:extLst>
                <a:ext uri="{FF2B5EF4-FFF2-40B4-BE49-F238E27FC236}">
                  <a16:creationId xmlns:a16="http://schemas.microsoft.com/office/drawing/2014/main" id="{D5BE6AC9-4FA6-491F-3802-3AB154825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42" y="1997059"/>
              <a:ext cx="1759070" cy="989477"/>
            </a:xfrm>
            <a:prstGeom prst="rect">
              <a:avLst/>
            </a:prstGeom>
          </p:spPr>
        </p:pic>
        <p:pic>
          <p:nvPicPr>
            <p:cNvPr id="15" name="Picture 14" descr="A screenshot of a screen&#10;&#10;AI-generated content may be incorrect.">
              <a:extLst>
                <a:ext uri="{FF2B5EF4-FFF2-40B4-BE49-F238E27FC236}">
                  <a16:creationId xmlns:a16="http://schemas.microsoft.com/office/drawing/2014/main" id="{63ACBA83-7009-5C8E-AA2E-D35F6EB2BED4}"/>
                </a:ext>
              </a:extLst>
            </p:cNvPr>
            <p:cNvPicPr>
              <a:picLocks noChangeAspect="1"/>
            </p:cNvPicPr>
            <p:nvPr/>
          </p:nvPicPr>
          <p:blipFill rotWithShape="1">
            <a:blip r:embed="rId4">
              <a:extLst>
                <a:ext uri="{28A0092B-C50C-407E-A947-70E740481C1C}">
                  <a14:useLocalDpi xmlns:a14="http://schemas.microsoft.com/office/drawing/2010/main" val="0"/>
                </a:ext>
              </a:extLst>
            </a:blip>
            <a:srcRect r="-935"/>
            <a:stretch>
              <a:fillRect/>
            </a:stretch>
          </p:blipFill>
          <p:spPr>
            <a:xfrm>
              <a:off x="2464011" y="1995937"/>
              <a:ext cx="1952299" cy="1028700"/>
            </a:xfrm>
            <a:prstGeom prst="rect">
              <a:avLst/>
            </a:prstGeom>
          </p:spPr>
        </p:pic>
        <p:pic>
          <p:nvPicPr>
            <p:cNvPr id="16" name="Picture 15" descr="A group of men playing poker&#10;&#10;AI-generated content may be incorrect.">
              <a:extLst>
                <a:ext uri="{FF2B5EF4-FFF2-40B4-BE49-F238E27FC236}">
                  <a16:creationId xmlns:a16="http://schemas.microsoft.com/office/drawing/2014/main" id="{DFF7F968-B79A-60EC-B892-2F9EC13FC75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a:fillRect/>
            </a:stretch>
          </p:blipFill>
          <p:spPr>
            <a:xfrm>
              <a:off x="704942" y="2986537"/>
              <a:ext cx="1759070" cy="1172713"/>
            </a:xfrm>
            <a:prstGeom prst="rect">
              <a:avLst/>
            </a:prstGeom>
          </p:spPr>
        </p:pic>
        <p:pic>
          <p:nvPicPr>
            <p:cNvPr id="6" name="Picture 5">
              <a:extLst>
                <a:ext uri="{FF2B5EF4-FFF2-40B4-BE49-F238E27FC236}">
                  <a16:creationId xmlns:a16="http://schemas.microsoft.com/office/drawing/2014/main" id="{302B780F-3673-5AB6-C110-E80BA9B9546F}"/>
                </a:ext>
              </a:extLst>
            </p:cNvPr>
            <p:cNvPicPr>
              <a:picLocks noChangeAspect="1"/>
            </p:cNvPicPr>
            <p:nvPr/>
          </p:nvPicPr>
          <p:blipFill>
            <a:blip r:embed="rId6"/>
            <a:srcRect l="3170"/>
            <a:stretch>
              <a:fillRect/>
            </a:stretch>
          </p:blipFill>
          <p:spPr>
            <a:xfrm>
              <a:off x="2464011" y="2986537"/>
              <a:ext cx="1934029" cy="1172713"/>
            </a:xfrm>
            <a:prstGeom prst="rect">
              <a:avLst/>
            </a:prstGeom>
          </p:spPr>
        </p:pic>
      </p:grpSp>
      <p:grpSp>
        <p:nvGrpSpPr>
          <p:cNvPr id="37" name="Group 36">
            <a:extLst>
              <a:ext uri="{FF2B5EF4-FFF2-40B4-BE49-F238E27FC236}">
                <a16:creationId xmlns:a16="http://schemas.microsoft.com/office/drawing/2014/main" id="{A5902BBD-CFB9-D15D-ACBA-31F0F45CF675}"/>
              </a:ext>
            </a:extLst>
          </p:cNvPr>
          <p:cNvGrpSpPr/>
          <p:nvPr/>
        </p:nvGrpSpPr>
        <p:grpSpPr>
          <a:xfrm>
            <a:off x="6912340" y="1938596"/>
            <a:ext cx="3841883" cy="2610997"/>
            <a:chOff x="5747125" y="1931783"/>
            <a:chExt cx="3841883" cy="2610997"/>
          </a:xfrm>
        </p:grpSpPr>
        <p:pic>
          <p:nvPicPr>
            <p:cNvPr id="21" name="Picture 20" descr="A person shaking hands with another person&#10;&#10;AI-generated content may be incorrect.">
              <a:extLst>
                <a:ext uri="{FF2B5EF4-FFF2-40B4-BE49-F238E27FC236}">
                  <a16:creationId xmlns:a16="http://schemas.microsoft.com/office/drawing/2014/main" id="{CE9F547D-BAD3-4B9A-851F-11DFBEB628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7125" y="3236386"/>
              <a:ext cx="1956816" cy="1304035"/>
            </a:xfrm>
            <a:prstGeom prst="rect">
              <a:avLst/>
            </a:prstGeom>
          </p:spPr>
        </p:pic>
        <p:pic>
          <p:nvPicPr>
            <p:cNvPr id="33" name="Picture 32" descr="A hand holding a phone&#10;&#10;AI-generated content may be incorrect.">
              <a:extLst>
                <a:ext uri="{FF2B5EF4-FFF2-40B4-BE49-F238E27FC236}">
                  <a16:creationId xmlns:a16="http://schemas.microsoft.com/office/drawing/2014/main" id="{7834D855-D6D0-04B4-EFA5-4CCD00E0D8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2192" y="3238236"/>
              <a:ext cx="1956816" cy="1304544"/>
            </a:xfrm>
            <a:prstGeom prst="rect">
              <a:avLst/>
            </a:prstGeom>
          </p:spPr>
        </p:pic>
        <p:pic>
          <p:nvPicPr>
            <p:cNvPr id="36" name="Picture 35" descr="A doctor and patient discussing something&#10;&#10;AI-generated content may be incorrect.">
              <a:extLst>
                <a:ext uri="{FF2B5EF4-FFF2-40B4-BE49-F238E27FC236}">
                  <a16:creationId xmlns:a16="http://schemas.microsoft.com/office/drawing/2014/main" id="{B31D2DB6-5C5D-E0A7-E162-4A15FA8D4E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7125" y="1931783"/>
              <a:ext cx="1956816" cy="1304544"/>
            </a:xfrm>
            <a:prstGeom prst="rect">
              <a:avLst/>
            </a:prstGeom>
          </p:spPr>
        </p:pic>
        <p:pic>
          <p:nvPicPr>
            <p:cNvPr id="29" name="Picture 28" descr="Close-up of a label on a metal rack&#10;&#10;AI-generated content may be incorrect.">
              <a:extLst>
                <a:ext uri="{FF2B5EF4-FFF2-40B4-BE49-F238E27FC236}">
                  <a16:creationId xmlns:a16="http://schemas.microsoft.com/office/drawing/2014/main" id="{A8C25DB2-7F98-6CA9-D7AA-99A5201BBA87}"/>
                </a:ext>
              </a:extLst>
            </p:cNvPr>
            <p:cNvPicPr>
              <a:picLocks noChangeAspect="1"/>
            </p:cNvPicPr>
            <p:nvPr/>
          </p:nvPicPr>
          <p:blipFill>
            <a:blip r:embed="rId10">
              <a:extLst>
                <a:ext uri="{28A0092B-C50C-407E-A947-70E740481C1C}">
                  <a14:useLocalDpi xmlns:a14="http://schemas.microsoft.com/office/drawing/2010/main" val="0"/>
                </a:ext>
              </a:extLst>
            </a:blip>
            <a:srcRect t="-267" b="66"/>
            <a:stretch>
              <a:fillRect/>
            </a:stretch>
          </p:blipFill>
          <p:spPr>
            <a:xfrm>
              <a:off x="7632192" y="1933574"/>
              <a:ext cx="1956816" cy="1306341"/>
            </a:xfrm>
            <a:prstGeom prst="rect">
              <a:avLst/>
            </a:prstGeom>
          </p:spPr>
        </p:pic>
      </p:grpSp>
      <p:sp>
        <p:nvSpPr>
          <p:cNvPr id="3" name="Footer Placeholder 2">
            <a:extLst>
              <a:ext uri="{FF2B5EF4-FFF2-40B4-BE49-F238E27FC236}">
                <a16:creationId xmlns:a16="http://schemas.microsoft.com/office/drawing/2014/main" id="{96BA540D-3101-FCBB-6B79-ACF1B9C11DE7}"/>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119021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DEE00-6351-FA0E-AD74-BBB9570992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C1A72-5B6A-50DA-8755-F7BC243FE1D8}"/>
              </a:ext>
            </a:extLst>
          </p:cNvPr>
          <p:cNvSpPr>
            <a:spLocks noGrp="1"/>
          </p:cNvSpPr>
          <p:nvPr>
            <p:ph idx="1"/>
          </p:nvPr>
        </p:nvSpPr>
        <p:spPr>
          <a:xfrm>
            <a:off x="603682" y="898417"/>
            <a:ext cx="10750118" cy="5457933"/>
          </a:xfrm>
        </p:spPr>
        <p:txBody>
          <a:bodyPr anchor="ctr">
            <a:normAutofit/>
          </a:bodyPr>
          <a:lstStyle/>
          <a:p>
            <a:r>
              <a:rPr lang="en-US" sz="900" dirty="0"/>
              <a:t>Park, S. A., </a:t>
            </a:r>
            <a:r>
              <a:rPr lang="en-US" sz="900" dirty="0" err="1"/>
              <a:t>Goïame</a:t>
            </a:r>
            <a:r>
              <a:rPr lang="en-US" sz="900" dirty="0"/>
              <a:t>, S., O'Connor, D. A., &amp; Dreher, J. C. (2017). Integration of individual and social information for decision-making in groups of different sizes. </a:t>
            </a:r>
            <a:r>
              <a:rPr lang="en-US" sz="900" i="1" dirty="0" err="1"/>
              <a:t>PLoS</a:t>
            </a:r>
            <a:r>
              <a:rPr lang="en-US" sz="900" i="1" dirty="0"/>
              <a:t> biology</a:t>
            </a:r>
            <a:r>
              <a:rPr lang="en-US" sz="900" dirty="0"/>
              <a:t>, </a:t>
            </a:r>
            <a:r>
              <a:rPr lang="en-US" sz="900" i="1" dirty="0"/>
              <a:t>15</a:t>
            </a:r>
            <a:r>
              <a:rPr lang="en-US" sz="900" dirty="0"/>
              <a:t>(6), e2001958.</a:t>
            </a:r>
          </a:p>
          <a:p>
            <a:r>
              <a:rPr lang="en-US" sz="900" dirty="0"/>
              <a:t>Pennycook, G., &amp; Rand, D. G. (2021). The psychology of fake news. </a:t>
            </a:r>
            <a:r>
              <a:rPr lang="en-US" sz="900" i="1" dirty="0"/>
              <a:t>Trends in cognitive sciences</a:t>
            </a:r>
            <a:r>
              <a:rPr lang="en-US" sz="900" dirty="0"/>
              <a:t>, </a:t>
            </a:r>
            <a:r>
              <a:rPr lang="en-US" sz="900" i="1" dirty="0"/>
              <a:t>25</a:t>
            </a:r>
            <a:r>
              <a:rPr lang="en-US" sz="900" dirty="0"/>
              <a:t>(5), 388-402.</a:t>
            </a:r>
          </a:p>
          <a:p>
            <a:r>
              <a:rPr lang="en-US" sz="900" dirty="0" err="1"/>
              <a:t>Persoskie</a:t>
            </a:r>
            <a:r>
              <a:rPr lang="en-US" sz="900" dirty="0"/>
              <a:t>, A., Ferrer, R. A., &amp; Klein, W. M. P. (2014). Association of cancer worry and perceived risk with doctor avoidance: an analysis of information avoidance in a nationally representative US sample. Journal of Behavioral Medicine, 37(5), 977–987</a:t>
            </a:r>
          </a:p>
          <a:p>
            <a:r>
              <a:rPr lang="en-US" sz="900" dirty="0"/>
              <a:t>Philpot, L. M., Khokhar, B. A., </a:t>
            </a:r>
            <a:r>
              <a:rPr lang="en-US" sz="900" dirty="0" err="1"/>
              <a:t>Roellinger</a:t>
            </a:r>
            <a:r>
              <a:rPr lang="en-US" sz="900" dirty="0"/>
              <a:t>, D. L., Ramar, P., &amp; Ebbert, J. O. (2018). Time of day is associated with opioid prescribing for low back pain in primary care. </a:t>
            </a:r>
            <a:r>
              <a:rPr lang="en-US" sz="900" i="1" dirty="0"/>
              <a:t>Journal of General Internal Medicine</a:t>
            </a:r>
            <a:r>
              <a:rPr lang="en-US" sz="900" dirty="0"/>
              <a:t>, </a:t>
            </a:r>
            <a:r>
              <a:rPr lang="en-US" sz="900" i="1" dirty="0"/>
              <a:t>33</a:t>
            </a:r>
            <a:r>
              <a:rPr lang="en-US" sz="900" dirty="0"/>
              <a:t>, 1828-1830.</a:t>
            </a:r>
          </a:p>
          <a:p>
            <a:r>
              <a:rPr lang="en-US" sz="900" dirty="0"/>
              <a:t>Pouget, A., </a:t>
            </a:r>
            <a:r>
              <a:rPr lang="en-US" sz="900" dirty="0" err="1"/>
              <a:t>Drugowitsch</a:t>
            </a:r>
            <a:r>
              <a:rPr lang="en-US" sz="900" dirty="0"/>
              <a:t>, J., &amp; Kepecs, A. (2016). Confidence and certainty: distinct probabilistic quantities for different goals. </a:t>
            </a:r>
            <a:r>
              <a:rPr lang="en-US" sz="900" i="1" dirty="0"/>
              <a:t>Nature neuroscience</a:t>
            </a:r>
            <a:r>
              <a:rPr lang="en-US" sz="900" dirty="0"/>
              <a:t>, </a:t>
            </a:r>
            <a:r>
              <a:rPr lang="en-US" sz="900" i="1" dirty="0"/>
              <a:t>19</a:t>
            </a:r>
            <a:r>
              <a:rPr lang="en-US" sz="900" dirty="0"/>
              <a:t>(3), 366-374.</a:t>
            </a:r>
          </a:p>
          <a:p>
            <a:r>
              <a:rPr lang="en-US" sz="900" dirty="0"/>
              <a:t>Ratcliff, R., Smith, P. L., Brown, S. D., &amp; McKoon, G. (2016). Diffusion decision model: Current issues and history. </a:t>
            </a:r>
            <a:r>
              <a:rPr lang="en-US" sz="900" i="1" dirty="0"/>
              <a:t>Trends in cognitive sciences</a:t>
            </a:r>
            <a:r>
              <a:rPr lang="en-US" sz="900" dirty="0"/>
              <a:t>, </a:t>
            </a:r>
            <a:r>
              <a:rPr lang="en-US" sz="900" i="1" dirty="0"/>
              <a:t>20</a:t>
            </a:r>
            <a:r>
              <a:rPr lang="en-US" sz="900" dirty="0"/>
              <a:t>(4), 260-281.</a:t>
            </a:r>
          </a:p>
          <a:p>
            <a:r>
              <a:rPr lang="en-US" sz="900" dirty="0" err="1"/>
              <a:t>Rollwage</a:t>
            </a:r>
            <a:r>
              <a:rPr lang="en-US" sz="900" dirty="0"/>
              <a:t>, M., Dolan, R. J., &amp; Fleming, S. M. (2018). Metacognitive failure as a feature of those holding radical beliefs. </a:t>
            </a:r>
            <a:r>
              <a:rPr lang="en-US" sz="900" i="1" dirty="0"/>
              <a:t>Current Biology</a:t>
            </a:r>
            <a:r>
              <a:rPr lang="en-US" sz="900" dirty="0"/>
              <a:t>, </a:t>
            </a:r>
            <a:r>
              <a:rPr lang="en-US" sz="900" i="1" dirty="0"/>
              <a:t>28</a:t>
            </a:r>
            <a:r>
              <a:rPr lang="en-US" sz="900" dirty="0"/>
              <a:t>(24), 4014-4021.</a:t>
            </a:r>
          </a:p>
          <a:p>
            <a:r>
              <a:rPr lang="en-US" sz="900" dirty="0"/>
              <a:t>Savage, L. J. (1954). </a:t>
            </a:r>
            <a:r>
              <a:rPr lang="en-US" sz="900" i="1" dirty="0"/>
              <a:t>The foundations of statistics</a:t>
            </a:r>
            <a:r>
              <a:rPr lang="en-US" sz="900" dirty="0"/>
              <a:t>. New York: Wiley.</a:t>
            </a:r>
          </a:p>
          <a:p>
            <a:r>
              <a:rPr lang="en-US" sz="900" dirty="0"/>
              <a:t>Scholz, C., Baek, E. C., O’Donnell, M. B., Kim, H. S., Cappella, J. N., &amp; Falk, E. B. (2017). A neural model of valuation and information virality. </a:t>
            </a:r>
            <a:r>
              <a:rPr lang="en-US" sz="900" i="1" dirty="0"/>
              <a:t>Proceedings of the National Academy of Sciences</a:t>
            </a:r>
            <a:r>
              <a:rPr lang="en-US" sz="900" dirty="0"/>
              <a:t>, </a:t>
            </a:r>
            <a:r>
              <a:rPr lang="en-US" sz="900" i="1" dirty="0"/>
              <a:t>114</a:t>
            </a:r>
            <a:r>
              <a:rPr lang="en-US" sz="900" dirty="0"/>
              <a:t>(11), 2881-2886.</a:t>
            </a:r>
          </a:p>
          <a:p>
            <a:r>
              <a:rPr lang="en-US" sz="900" dirty="0"/>
              <a:t>Schotter, A., &amp; Trevino, I. (2014). Belief elicitation in the laboratory. </a:t>
            </a:r>
            <a:r>
              <a:rPr lang="en-US" sz="900" i="1" dirty="0"/>
              <a:t>Annu. Rev. Econ.</a:t>
            </a:r>
            <a:r>
              <a:rPr lang="en-US" sz="900" dirty="0"/>
              <a:t>, </a:t>
            </a:r>
            <a:r>
              <a:rPr lang="en-US" sz="900" i="1" dirty="0"/>
              <a:t>6</a:t>
            </a:r>
            <a:r>
              <a:rPr lang="en-US" sz="900" dirty="0"/>
              <a:t>(1), 103-128.</a:t>
            </a:r>
          </a:p>
          <a:p>
            <a:r>
              <a:rPr lang="en-US" sz="900" dirty="0"/>
              <a:t>Schurz, M., </a:t>
            </a:r>
            <a:r>
              <a:rPr lang="en-US" sz="900" dirty="0" err="1"/>
              <a:t>Radua</a:t>
            </a:r>
            <a:r>
              <a:rPr lang="en-US" sz="900" dirty="0"/>
              <a:t>, J., Tholen, M. G., </a:t>
            </a:r>
            <a:r>
              <a:rPr lang="en-US" sz="900" dirty="0" err="1"/>
              <a:t>Maliske</a:t>
            </a:r>
            <a:r>
              <a:rPr lang="en-US" sz="900" dirty="0"/>
              <a:t>, L., Margulies, D. S., Mars, R. B., ... &amp; Kanske, P. (2021). Toward a hierarchical model of social cognition: A neuroimaging meta-analysis and integrative review of empathy and theory of mind. </a:t>
            </a:r>
            <a:r>
              <a:rPr lang="en-US" sz="900" i="1" dirty="0"/>
              <a:t>Psychological bulletin</a:t>
            </a:r>
            <a:r>
              <a:rPr lang="en-US" sz="900" dirty="0"/>
              <a:t>, </a:t>
            </a:r>
            <a:r>
              <a:rPr lang="en-US" sz="900" i="1" dirty="0"/>
              <a:t>147</a:t>
            </a:r>
            <a:r>
              <a:rPr lang="en-US" sz="900" dirty="0"/>
              <a:t>(3), 293.</a:t>
            </a:r>
          </a:p>
          <a:p>
            <a:r>
              <a:rPr lang="en-US" sz="900" dirty="0"/>
              <a:t>Shalvi, S., </a:t>
            </a:r>
            <a:r>
              <a:rPr lang="en-US" sz="900" dirty="0" err="1"/>
              <a:t>Soraperra</a:t>
            </a:r>
            <a:r>
              <a:rPr lang="en-US" sz="900" dirty="0"/>
              <a:t>, I., van der Weele, J. J., &amp; </a:t>
            </a:r>
            <a:r>
              <a:rPr lang="en-US" sz="900" dirty="0" err="1"/>
              <a:t>Villeval</a:t>
            </a:r>
            <a:r>
              <a:rPr lang="en-US" sz="900" dirty="0"/>
              <a:t>, M. C. (2019). Shooting the messenger? supply and demand in markets for willful ignorance.</a:t>
            </a:r>
          </a:p>
          <a:p>
            <a:r>
              <a:rPr lang="en-US" sz="900" dirty="0"/>
              <a:t>Sharot, T., &amp; Sunstein, C. R. (2020). How people decide what they want to know. </a:t>
            </a:r>
            <a:r>
              <a:rPr lang="en-US" sz="900" i="1" dirty="0"/>
              <a:t>Nature Human </a:t>
            </a:r>
            <a:r>
              <a:rPr lang="en-US" sz="900" i="1" dirty="0" err="1"/>
              <a:t>Behaviour</a:t>
            </a:r>
            <a:r>
              <a:rPr lang="en-US" sz="900" dirty="0"/>
              <a:t>, </a:t>
            </a:r>
            <a:r>
              <a:rPr lang="en-US" sz="900" i="1" dirty="0"/>
              <a:t>4</a:t>
            </a:r>
            <a:r>
              <a:rPr lang="en-US" sz="900" dirty="0"/>
              <a:t>(1), 14-19.</a:t>
            </a:r>
          </a:p>
          <a:p>
            <a:r>
              <a:rPr lang="en-US" sz="900" dirty="0"/>
              <a:t>Shepperd, J. A., Waters, E. A., Weinstein, N. D., &amp; Klein, W. M. (2015). A primer on unrealistic optimism. </a:t>
            </a:r>
            <a:r>
              <a:rPr lang="en-US" sz="900" i="1" dirty="0"/>
              <a:t>Current directions in psychological science</a:t>
            </a:r>
            <a:r>
              <a:rPr lang="en-US" sz="900" dirty="0"/>
              <a:t>, </a:t>
            </a:r>
            <a:r>
              <a:rPr lang="en-US" sz="900" i="1" dirty="0"/>
              <a:t>24</a:t>
            </a:r>
            <a:r>
              <a:rPr lang="en-US" sz="900" dirty="0"/>
              <a:t>(3), 232-237.</a:t>
            </a:r>
          </a:p>
          <a:p>
            <a:r>
              <a:rPr lang="en-US" sz="900" dirty="0"/>
              <a:t>Tandoc Jr, E. C., Lim, Z. W., &amp; Ling, R. (2018). Defining “fake news” A typology of scholarly definitions. </a:t>
            </a:r>
            <a:r>
              <a:rPr lang="en-US" sz="900" i="1" dirty="0"/>
              <a:t>Digital journalism</a:t>
            </a:r>
            <a:r>
              <a:rPr lang="en-US" sz="900" dirty="0"/>
              <a:t>, </a:t>
            </a:r>
            <a:r>
              <a:rPr lang="en-US" sz="900" i="1" dirty="0"/>
              <a:t>6</a:t>
            </a:r>
            <a:r>
              <a:rPr lang="en-US" sz="900" dirty="0"/>
              <a:t>(2), 137-153.</a:t>
            </a:r>
          </a:p>
          <a:p>
            <a:r>
              <a:rPr lang="en-US" sz="900" dirty="0"/>
              <a:t>Tavassoli, A., &amp; </a:t>
            </a:r>
            <a:r>
              <a:rPr lang="en-US" sz="900" dirty="0" err="1"/>
              <a:t>Ringach</a:t>
            </a:r>
            <a:r>
              <a:rPr lang="en-US" sz="900" dirty="0"/>
              <a:t>, D. L. (2010). When your eyes see more than you do. </a:t>
            </a:r>
            <a:r>
              <a:rPr lang="en-US" sz="900" i="1" dirty="0"/>
              <a:t>Current Biology</a:t>
            </a:r>
            <a:r>
              <a:rPr lang="en-US" sz="900" dirty="0"/>
              <a:t>, </a:t>
            </a:r>
            <a:r>
              <a:rPr lang="en-US" sz="900" i="1" dirty="0"/>
              <a:t>20</a:t>
            </a:r>
            <a:r>
              <a:rPr lang="en-US" sz="900" dirty="0"/>
              <a:t>(3), R93-R94.</a:t>
            </a:r>
          </a:p>
          <a:p>
            <a:r>
              <a:rPr lang="en-US" sz="900" dirty="0"/>
              <a:t>White, B. (2015). World development report 2015: mind, society, and behavior, by the World Bank Group.</a:t>
            </a:r>
          </a:p>
          <a:p>
            <a:r>
              <a:rPr lang="en-US" sz="900" dirty="0"/>
              <a:t>Zhao, H., &amp; Warren, W. H. (2015). On-line and model-based approaches to the visual control of action. </a:t>
            </a:r>
            <a:r>
              <a:rPr lang="en-US" sz="900" i="1" dirty="0"/>
              <a:t>Vision research</a:t>
            </a:r>
            <a:r>
              <a:rPr lang="en-US" sz="900" dirty="0"/>
              <a:t>, </a:t>
            </a:r>
            <a:r>
              <a:rPr lang="en-US" sz="900" i="1" dirty="0"/>
              <a:t>110</a:t>
            </a:r>
            <a:r>
              <a:rPr lang="en-US" sz="900" dirty="0"/>
              <a:t>, 190-202.</a:t>
            </a:r>
          </a:p>
        </p:txBody>
      </p:sp>
      <p:sp>
        <p:nvSpPr>
          <p:cNvPr id="4" name="Slide Number Placeholder 3">
            <a:extLst>
              <a:ext uri="{FF2B5EF4-FFF2-40B4-BE49-F238E27FC236}">
                <a16:creationId xmlns:a16="http://schemas.microsoft.com/office/drawing/2014/main" id="{A6D1EF11-0E47-F50A-AD01-2B4A4B95EFCE}"/>
              </a:ext>
            </a:extLst>
          </p:cNvPr>
          <p:cNvSpPr>
            <a:spLocks noGrp="1"/>
          </p:cNvSpPr>
          <p:nvPr>
            <p:ph type="sldNum" sz="quarter" idx="12"/>
          </p:nvPr>
        </p:nvSpPr>
        <p:spPr/>
        <p:txBody>
          <a:bodyPr/>
          <a:lstStyle/>
          <a:p>
            <a:fld id="{F95E6910-D586-4B1A-BC87-A1DD68C0FBEB}" type="slidenum">
              <a:rPr lang="en-US" smtClean="0"/>
              <a:t>30</a:t>
            </a:fld>
            <a:endParaRPr lang="en-US"/>
          </a:p>
        </p:txBody>
      </p:sp>
      <p:sp>
        <p:nvSpPr>
          <p:cNvPr id="2" name="Title 1">
            <a:extLst>
              <a:ext uri="{FF2B5EF4-FFF2-40B4-BE49-F238E27FC236}">
                <a16:creationId xmlns:a16="http://schemas.microsoft.com/office/drawing/2014/main" id="{EB596302-6D45-7BD3-9B45-5596634AECFC}"/>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FEB3F796-A7D3-FAD6-0836-E2E1F1A156C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20380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9" name="Picture 1058" descr="A graph of a number of lines&#10;&#10;AI-generated content may be incorrect.">
            <a:extLst>
              <a:ext uri="{FF2B5EF4-FFF2-40B4-BE49-F238E27FC236}">
                <a16:creationId xmlns:a16="http://schemas.microsoft.com/office/drawing/2014/main" id="{71A3ECB6-40CF-CC36-7508-D1508C41C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178" y="1199444"/>
            <a:ext cx="2086595" cy="2082212"/>
          </a:xfrm>
          <a:prstGeom prst="rect">
            <a:avLst/>
          </a:prstGeom>
        </p:spPr>
      </p:pic>
      <p:grpSp>
        <p:nvGrpSpPr>
          <p:cNvPr id="28" name="Group 27">
            <a:extLst>
              <a:ext uri="{FF2B5EF4-FFF2-40B4-BE49-F238E27FC236}">
                <a16:creationId xmlns:a16="http://schemas.microsoft.com/office/drawing/2014/main" id="{26349F19-DE9D-FF27-C8C8-BA456084658B}"/>
              </a:ext>
            </a:extLst>
          </p:cNvPr>
          <p:cNvGrpSpPr/>
          <p:nvPr/>
        </p:nvGrpSpPr>
        <p:grpSpPr>
          <a:xfrm>
            <a:off x="178711" y="1761468"/>
            <a:ext cx="5986862" cy="4039868"/>
            <a:chOff x="178711" y="1522932"/>
            <a:chExt cx="5986862" cy="4039868"/>
          </a:xfrm>
        </p:grpSpPr>
        <p:pic>
          <p:nvPicPr>
            <p:cNvPr id="24" name="Picture 2" descr="Law of Large Numbers: Definition + Examples">
              <a:extLst>
                <a:ext uri="{FF2B5EF4-FFF2-40B4-BE49-F238E27FC236}">
                  <a16:creationId xmlns:a16="http://schemas.microsoft.com/office/drawing/2014/main" id="{B70401D3-2297-5AF2-6D9F-A98C9C284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11" y="1522932"/>
              <a:ext cx="5986862" cy="403986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606C07B-C77F-F8E8-2E02-CE54CB7828D3}"/>
                </a:ext>
              </a:extLst>
            </p:cNvPr>
            <p:cNvSpPr/>
            <p:nvPr/>
          </p:nvSpPr>
          <p:spPr>
            <a:xfrm>
              <a:off x="603491" y="1865814"/>
              <a:ext cx="5530418" cy="3272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11AE7F8-9122-CCC2-F7EF-B03C08A2A78E}"/>
                </a:ext>
              </a:extLst>
            </p:cNvPr>
            <p:cNvCxnSpPr/>
            <p:nvPr/>
          </p:nvCxnSpPr>
          <p:spPr>
            <a:xfrm>
              <a:off x="603682" y="3091069"/>
              <a:ext cx="5492318" cy="0"/>
            </a:xfrm>
            <a:prstGeom prst="line">
              <a:avLst/>
            </a:prstGeom>
            <a:ln>
              <a:prstDash val="dash"/>
            </a:ln>
          </p:spPr>
          <p:style>
            <a:lnRef idx="2">
              <a:schemeClr val="dk1"/>
            </a:lnRef>
            <a:fillRef idx="0">
              <a:schemeClr val="dk1"/>
            </a:fillRef>
            <a:effectRef idx="1">
              <a:schemeClr val="dk1"/>
            </a:effectRef>
            <a:fontRef idx="minor">
              <a:schemeClr val="tx1"/>
            </a:fontRef>
          </p:style>
        </p:cxnSp>
      </p:grpSp>
      <p:sp>
        <p:nvSpPr>
          <p:cNvPr id="2" name="Title 1">
            <a:extLst>
              <a:ext uri="{FF2B5EF4-FFF2-40B4-BE49-F238E27FC236}">
                <a16:creationId xmlns:a16="http://schemas.microsoft.com/office/drawing/2014/main" id="{051C7687-A886-3A0F-4C29-87B03672EABE}"/>
              </a:ext>
            </a:extLst>
          </p:cNvPr>
          <p:cNvSpPr>
            <a:spLocks noGrp="1"/>
          </p:cNvSpPr>
          <p:nvPr>
            <p:ph type="title"/>
          </p:nvPr>
        </p:nvSpPr>
        <p:spPr/>
        <p:txBody>
          <a:bodyPr>
            <a:normAutofit/>
          </a:bodyPr>
          <a:lstStyle/>
          <a:p>
            <a:r>
              <a:rPr lang="fr-FR" dirty="0"/>
              <a:t>Prédire des évènements aléatoires</a:t>
            </a:r>
            <a:br>
              <a:rPr lang="fr-FR" dirty="0"/>
            </a:br>
            <a:r>
              <a:rPr lang="fr-FR" dirty="0"/>
              <a:t>- pile ou face</a:t>
            </a:r>
            <a:endParaRPr lang="en-US" dirty="0"/>
          </a:p>
        </p:txBody>
      </p:sp>
      <p:sp>
        <p:nvSpPr>
          <p:cNvPr id="5" name="TextBox 4">
            <a:extLst>
              <a:ext uri="{FF2B5EF4-FFF2-40B4-BE49-F238E27FC236}">
                <a16:creationId xmlns:a16="http://schemas.microsoft.com/office/drawing/2014/main" id="{50B915C3-E041-1BE7-41F4-A6B896675A4D}"/>
              </a:ext>
            </a:extLst>
          </p:cNvPr>
          <p:cNvSpPr txBox="1"/>
          <p:nvPr/>
        </p:nvSpPr>
        <p:spPr>
          <a:xfrm>
            <a:off x="1827530" y="6059755"/>
            <a:ext cx="8613140" cy="646331"/>
          </a:xfrm>
          <a:prstGeom prst="rect">
            <a:avLst/>
          </a:prstGeom>
          <a:noFill/>
        </p:spPr>
        <p:txBody>
          <a:bodyPr wrap="square" rtlCol="0">
            <a:spAutoFit/>
          </a:bodyPr>
          <a:lstStyle/>
          <a:p>
            <a:pPr algn="ctr"/>
            <a:r>
              <a:rPr lang="fr-FR" b="1" dirty="0">
                <a:solidFill>
                  <a:schemeClr val="accent2"/>
                </a:solidFill>
              </a:rPr>
              <a:t>Tendance à prédire les résultats futurs en se basant sur les résultats passés</a:t>
            </a:r>
          </a:p>
          <a:p>
            <a:pPr algn="ctr"/>
            <a:r>
              <a:rPr lang="fr-FR" b="1" dirty="0">
                <a:solidFill>
                  <a:srgbClr val="0070C0"/>
                </a:solidFill>
              </a:rPr>
              <a:t>Ici, à chaque lancer, il y a systématiquement 1 chance sur 2</a:t>
            </a:r>
          </a:p>
        </p:txBody>
      </p:sp>
      <p:pic>
        <p:nvPicPr>
          <p:cNvPr id="29" name="Picture 2" descr="Law of Large Numbers: Definition + Examples">
            <a:extLst>
              <a:ext uri="{FF2B5EF4-FFF2-40B4-BE49-F238E27FC236}">
                <a16:creationId xmlns:a16="http://schemas.microsoft.com/office/drawing/2014/main" id="{53646687-2676-4335-09A7-0D9667038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902" y="1762962"/>
            <a:ext cx="5986862" cy="403986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6A913CA-21AA-D44F-23E0-08B56674F660}"/>
              </a:ext>
            </a:extLst>
          </p:cNvPr>
          <p:cNvSpPr>
            <a:spLocks noGrp="1"/>
          </p:cNvSpPr>
          <p:nvPr>
            <p:ph type="sldNum" sz="quarter" idx="12"/>
          </p:nvPr>
        </p:nvSpPr>
        <p:spPr/>
        <p:txBody>
          <a:bodyPr/>
          <a:lstStyle/>
          <a:p>
            <a:fld id="{F95E6910-D586-4B1A-BC87-A1DD68C0FBEB}" type="slidenum">
              <a:rPr lang="en-US" smtClean="0"/>
              <a:t>4</a:t>
            </a:fld>
            <a:endParaRPr lang="en-US"/>
          </a:p>
        </p:txBody>
      </p:sp>
      <p:sp>
        <p:nvSpPr>
          <p:cNvPr id="9" name="Oval 8">
            <a:extLst>
              <a:ext uri="{FF2B5EF4-FFF2-40B4-BE49-F238E27FC236}">
                <a16:creationId xmlns:a16="http://schemas.microsoft.com/office/drawing/2014/main" id="{30A75DD7-C1EF-2F08-918C-1D775A5ABE97}"/>
              </a:ext>
            </a:extLst>
          </p:cNvPr>
          <p:cNvSpPr/>
          <p:nvPr/>
        </p:nvSpPr>
        <p:spPr>
          <a:xfrm>
            <a:off x="705678" y="4114797"/>
            <a:ext cx="109330" cy="99391"/>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FBD22D1-7C5A-245D-68C2-662ECFE1ABC8}"/>
              </a:ext>
            </a:extLst>
          </p:cNvPr>
          <p:cNvSpPr/>
          <p:nvPr/>
        </p:nvSpPr>
        <p:spPr>
          <a:xfrm>
            <a:off x="977346" y="3491944"/>
            <a:ext cx="109330" cy="99391"/>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0CA3B9-1DD7-49A7-3C04-687F3D762F66}"/>
              </a:ext>
            </a:extLst>
          </p:cNvPr>
          <p:cNvSpPr/>
          <p:nvPr/>
        </p:nvSpPr>
        <p:spPr>
          <a:xfrm>
            <a:off x="1265582" y="2329067"/>
            <a:ext cx="109330" cy="99391"/>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C41E0D3-1210-F58C-117F-9D0776B32ABB}"/>
              </a:ext>
            </a:extLst>
          </p:cNvPr>
          <p:cNvSpPr/>
          <p:nvPr/>
        </p:nvSpPr>
        <p:spPr>
          <a:xfrm>
            <a:off x="1547191" y="2849215"/>
            <a:ext cx="109330" cy="99391"/>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A98CD74-DC1F-93AE-7109-11B9F7FCB3BC}"/>
              </a:ext>
            </a:extLst>
          </p:cNvPr>
          <p:cNvSpPr/>
          <p:nvPr/>
        </p:nvSpPr>
        <p:spPr>
          <a:xfrm>
            <a:off x="1819785" y="2938467"/>
            <a:ext cx="109330" cy="99391"/>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37DD6A2-C3E2-AC88-B16F-A08454D3DC7C}"/>
              </a:ext>
            </a:extLst>
          </p:cNvPr>
          <p:cNvSpPr txBox="1"/>
          <p:nvPr/>
        </p:nvSpPr>
        <p:spPr>
          <a:xfrm rot="16200000">
            <a:off x="-1776281" y="3537747"/>
            <a:ext cx="3860339" cy="307777"/>
          </a:xfrm>
          <a:prstGeom prst="rect">
            <a:avLst/>
          </a:prstGeom>
          <a:solidFill>
            <a:schemeClr val="bg1"/>
          </a:solidFill>
        </p:spPr>
        <p:txBody>
          <a:bodyPr wrap="square" rtlCol="0">
            <a:spAutoFit/>
          </a:bodyPr>
          <a:lstStyle/>
          <a:p>
            <a:pPr algn="ctr"/>
            <a:r>
              <a:rPr lang="fr-FR" sz="1400" dirty="0"/>
              <a:t>Proportion de lancers tombant sur pile</a:t>
            </a:r>
            <a:endParaRPr lang="en-US" sz="1400" dirty="0"/>
          </a:p>
        </p:txBody>
      </p:sp>
      <p:sp>
        <p:nvSpPr>
          <p:cNvPr id="25" name="TextBox 24">
            <a:extLst>
              <a:ext uri="{FF2B5EF4-FFF2-40B4-BE49-F238E27FC236}">
                <a16:creationId xmlns:a16="http://schemas.microsoft.com/office/drawing/2014/main" id="{F03C1534-C93F-B414-F93D-042E967E76F7}"/>
              </a:ext>
            </a:extLst>
          </p:cNvPr>
          <p:cNvSpPr txBox="1"/>
          <p:nvPr/>
        </p:nvSpPr>
        <p:spPr>
          <a:xfrm>
            <a:off x="226522" y="1632360"/>
            <a:ext cx="4234346" cy="523220"/>
          </a:xfrm>
          <a:prstGeom prst="rect">
            <a:avLst/>
          </a:prstGeom>
          <a:solidFill>
            <a:schemeClr val="bg1"/>
          </a:solidFill>
        </p:spPr>
        <p:txBody>
          <a:bodyPr wrap="square" rtlCol="0">
            <a:spAutoFit/>
          </a:bodyPr>
          <a:lstStyle/>
          <a:p>
            <a:pPr algn="ctr"/>
            <a:r>
              <a:rPr lang="fr-FR" sz="1400" dirty="0"/>
              <a:t>Loi des grands nombres:</a:t>
            </a:r>
          </a:p>
          <a:p>
            <a:pPr algn="ctr"/>
            <a:r>
              <a:rPr lang="fr-FR" sz="1400" dirty="0"/>
              <a:t>Chaque lancer est indépendant</a:t>
            </a:r>
            <a:endParaRPr lang="en-US" sz="1400" dirty="0"/>
          </a:p>
        </p:txBody>
      </p:sp>
      <p:sp>
        <p:nvSpPr>
          <p:cNvPr id="26" name="TextBox 25">
            <a:extLst>
              <a:ext uri="{FF2B5EF4-FFF2-40B4-BE49-F238E27FC236}">
                <a16:creationId xmlns:a16="http://schemas.microsoft.com/office/drawing/2014/main" id="{06AF2116-891C-F122-904E-F564F8F99FEA}"/>
              </a:ext>
            </a:extLst>
          </p:cNvPr>
          <p:cNvSpPr txBox="1"/>
          <p:nvPr/>
        </p:nvSpPr>
        <p:spPr>
          <a:xfrm>
            <a:off x="2063293" y="5621806"/>
            <a:ext cx="2217696" cy="307777"/>
          </a:xfrm>
          <a:prstGeom prst="rect">
            <a:avLst/>
          </a:prstGeom>
          <a:solidFill>
            <a:schemeClr val="bg1"/>
          </a:solidFill>
        </p:spPr>
        <p:txBody>
          <a:bodyPr wrap="square" rtlCol="0">
            <a:spAutoFit/>
          </a:bodyPr>
          <a:lstStyle/>
          <a:p>
            <a:pPr algn="ctr"/>
            <a:r>
              <a:rPr lang="fr-FR" sz="1400" dirty="0"/>
              <a:t>Nombre de lancers</a:t>
            </a:r>
            <a:endParaRPr lang="en-US" sz="1400" dirty="0"/>
          </a:p>
        </p:txBody>
      </p:sp>
      <p:pic>
        <p:nvPicPr>
          <p:cNvPr id="32" name="Picture 31" descr="A hand throwing a coin&#10;&#10;AI-generated content may be incorrect.">
            <a:extLst>
              <a:ext uri="{FF2B5EF4-FFF2-40B4-BE49-F238E27FC236}">
                <a16:creationId xmlns:a16="http://schemas.microsoft.com/office/drawing/2014/main" id="{D825A732-7411-815D-F1EC-AF073E6B69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1743" y="324143"/>
            <a:ext cx="1759070" cy="989477"/>
          </a:xfrm>
          <a:prstGeom prst="rect">
            <a:avLst/>
          </a:prstGeom>
        </p:spPr>
      </p:pic>
      <p:pic>
        <p:nvPicPr>
          <p:cNvPr id="34" name="Picture 33" descr="A close up of a coin&#10;&#10;AI-generated content may be incorrect.">
            <a:extLst>
              <a:ext uri="{FF2B5EF4-FFF2-40B4-BE49-F238E27FC236}">
                <a16:creationId xmlns:a16="http://schemas.microsoft.com/office/drawing/2014/main" id="{34B2DCB0-EA4B-0691-5882-44F0FFF5E33D}"/>
              </a:ext>
            </a:extLst>
          </p:cNvPr>
          <p:cNvPicPr>
            <a:picLocks noChangeAspect="1"/>
          </p:cNvPicPr>
          <p:nvPr/>
        </p:nvPicPr>
        <p:blipFill>
          <a:blip r:embed="rId6">
            <a:extLst>
              <a:ext uri="{28A0092B-C50C-407E-A947-70E740481C1C}">
                <a14:useLocalDpi xmlns:a14="http://schemas.microsoft.com/office/drawing/2010/main" val="0"/>
              </a:ext>
            </a:extLst>
          </a:blip>
          <a:srcRect l="49420"/>
          <a:stretch>
            <a:fillRect/>
          </a:stretch>
        </p:blipFill>
        <p:spPr>
          <a:xfrm>
            <a:off x="3568219" y="1319060"/>
            <a:ext cx="466183" cy="536074"/>
          </a:xfrm>
          <a:prstGeom prst="rect">
            <a:avLst/>
          </a:prstGeom>
        </p:spPr>
      </p:pic>
      <p:pic>
        <p:nvPicPr>
          <p:cNvPr id="35" name="Picture 34" descr="A close up of a coin&#10;&#10;AI-generated content may be incorrect.">
            <a:extLst>
              <a:ext uri="{FF2B5EF4-FFF2-40B4-BE49-F238E27FC236}">
                <a16:creationId xmlns:a16="http://schemas.microsoft.com/office/drawing/2014/main" id="{DEDDA877-5213-08A8-F545-0569992FE413}"/>
              </a:ext>
            </a:extLst>
          </p:cNvPr>
          <p:cNvPicPr>
            <a:picLocks noChangeAspect="1"/>
          </p:cNvPicPr>
          <p:nvPr/>
        </p:nvPicPr>
        <p:blipFill>
          <a:blip r:embed="rId6">
            <a:extLst>
              <a:ext uri="{28A0092B-C50C-407E-A947-70E740481C1C}">
                <a14:useLocalDpi xmlns:a14="http://schemas.microsoft.com/office/drawing/2010/main" val="0"/>
              </a:ext>
            </a:extLst>
          </a:blip>
          <a:srcRect r="49420"/>
          <a:stretch>
            <a:fillRect/>
          </a:stretch>
        </p:blipFill>
        <p:spPr>
          <a:xfrm>
            <a:off x="4489512" y="1319060"/>
            <a:ext cx="466183" cy="536074"/>
          </a:xfrm>
          <a:prstGeom prst="rect">
            <a:avLst/>
          </a:prstGeom>
        </p:spPr>
      </p:pic>
      <p:pic>
        <p:nvPicPr>
          <p:cNvPr id="36" name="Picture 35" descr="A close up of a coin&#10;&#10;AI-generated content may be incorrect.">
            <a:extLst>
              <a:ext uri="{FF2B5EF4-FFF2-40B4-BE49-F238E27FC236}">
                <a16:creationId xmlns:a16="http://schemas.microsoft.com/office/drawing/2014/main" id="{64EA18F0-7D61-5BF2-A260-E409D2A1520B}"/>
              </a:ext>
            </a:extLst>
          </p:cNvPr>
          <p:cNvPicPr>
            <a:picLocks noChangeAspect="1"/>
          </p:cNvPicPr>
          <p:nvPr/>
        </p:nvPicPr>
        <p:blipFill>
          <a:blip r:embed="rId6">
            <a:extLst>
              <a:ext uri="{28A0092B-C50C-407E-A947-70E740481C1C}">
                <a14:useLocalDpi xmlns:a14="http://schemas.microsoft.com/office/drawing/2010/main" val="0"/>
              </a:ext>
            </a:extLst>
          </a:blip>
          <a:srcRect l="49420"/>
          <a:stretch>
            <a:fillRect/>
          </a:stretch>
        </p:blipFill>
        <p:spPr>
          <a:xfrm>
            <a:off x="3568219" y="1942502"/>
            <a:ext cx="466183" cy="536074"/>
          </a:xfrm>
          <a:prstGeom prst="rect">
            <a:avLst/>
          </a:prstGeom>
        </p:spPr>
      </p:pic>
      <p:pic>
        <p:nvPicPr>
          <p:cNvPr id="37" name="Picture 36" descr="A close up of a coin&#10;&#10;AI-generated content may be incorrect.">
            <a:extLst>
              <a:ext uri="{FF2B5EF4-FFF2-40B4-BE49-F238E27FC236}">
                <a16:creationId xmlns:a16="http://schemas.microsoft.com/office/drawing/2014/main" id="{A75A914A-2531-CFC6-0C08-9499F7F8B102}"/>
              </a:ext>
            </a:extLst>
          </p:cNvPr>
          <p:cNvPicPr>
            <a:picLocks noChangeAspect="1"/>
          </p:cNvPicPr>
          <p:nvPr/>
        </p:nvPicPr>
        <p:blipFill>
          <a:blip r:embed="rId6">
            <a:extLst>
              <a:ext uri="{28A0092B-C50C-407E-A947-70E740481C1C}">
                <a14:useLocalDpi xmlns:a14="http://schemas.microsoft.com/office/drawing/2010/main" val="0"/>
              </a:ext>
            </a:extLst>
          </a:blip>
          <a:srcRect r="49420"/>
          <a:stretch>
            <a:fillRect/>
          </a:stretch>
        </p:blipFill>
        <p:spPr>
          <a:xfrm>
            <a:off x="4955695" y="1321219"/>
            <a:ext cx="466183" cy="536074"/>
          </a:xfrm>
          <a:prstGeom prst="rect">
            <a:avLst/>
          </a:prstGeom>
        </p:spPr>
      </p:pic>
      <p:pic>
        <p:nvPicPr>
          <p:cNvPr id="38" name="Picture 37" descr="A close up of a coin&#10;&#10;AI-generated content may be incorrect.">
            <a:extLst>
              <a:ext uri="{FF2B5EF4-FFF2-40B4-BE49-F238E27FC236}">
                <a16:creationId xmlns:a16="http://schemas.microsoft.com/office/drawing/2014/main" id="{FD519D47-BA34-EA44-7D93-4B16A6E7C0B7}"/>
              </a:ext>
            </a:extLst>
          </p:cNvPr>
          <p:cNvPicPr>
            <a:picLocks noChangeAspect="1"/>
          </p:cNvPicPr>
          <p:nvPr/>
        </p:nvPicPr>
        <p:blipFill>
          <a:blip r:embed="rId6">
            <a:extLst>
              <a:ext uri="{28A0092B-C50C-407E-A947-70E740481C1C}">
                <a14:useLocalDpi xmlns:a14="http://schemas.microsoft.com/office/drawing/2010/main" val="0"/>
              </a:ext>
            </a:extLst>
          </a:blip>
          <a:srcRect r="49420"/>
          <a:stretch>
            <a:fillRect/>
          </a:stretch>
        </p:blipFill>
        <p:spPr>
          <a:xfrm>
            <a:off x="5421424" y="1322815"/>
            <a:ext cx="466183" cy="536074"/>
          </a:xfrm>
          <a:prstGeom prst="rect">
            <a:avLst/>
          </a:prstGeom>
        </p:spPr>
      </p:pic>
      <p:pic>
        <p:nvPicPr>
          <p:cNvPr id="39" name="Picture 38" descr="A close up of a coin&#10;&#10;AI-generated content may be incorrect.">
            <a:extLst>
              <a:ext uri="{FF2B5EF4-FFF2-40B4-BE49-F238E27FC236}">
                <a16:creationId xmlns:a16="http://schemas.microsoft.com/office/drawing/2014/main" id="{ED7F9D30-D9FD-780F-E2E1-56560B491492}"/>
              </a:ext>
            </a:extLst>
          </p:cNvPr>
          <p:cNvPicPr>
            <a:picLocks noChangeAspect="1"/>
          </p:cNvPicPr>
          <p:nvPr/>
        </p:nvPicPr>
        <p:blipFill>
          <a:blip r:embed="rId6">
            <a:extLst>
              <a:ext uri="{28A0092B-C50C-407E-A947-70E740481C1C}">
                <a14:useLocalDpi xmlns:a14="http://schemas.microsoft.com/office/drawing/2010/main" val="0"/>
              </a:ext>
            </a:extLst>
          </a:blip>
          <a:srcRect r="49420"/>
          <a:stretch>
            <a:fillRect/>
          </a:stretch>
        </p:blipFill>
        <p:spPr>
          <a:xfrm>
            <a:off x="4014307" y="1325716"/>
            <a:ext cx="466183" cy="536074"/>
          </a:xfrm>
          <a:prstGeom prst="rect">
            <a:avLst/>
          </a:prstGeom>
        </p:spPr>
      </p:pic>
      <p:pic>
        <p:nvPicPr>
          <p:cNvPr id="40" name="Picture 39" descr="A close up of a coin&#10;&#10;AI-generated content may be incorrect.">
            <a:extLst>
              <a:ext uri="{FF2B5EF4-FFF2-40B4-BE49-F238E27FC236}">
                <a16:creationId xmlns:a16="http://schemas.microsoft.com/office/drawing/2014/main" id="{EDD10110-31C8-1E9E-F74D-B30891064B48}"/>
              </a:ext>
            </a:extLst>
          </p:cNvPr>
          <p:cNvPicPr>
            <a:picLocks noChangeAspect="1"/>
          </p:cNvPicPr>
          <p:nvPr/>
        </p:nvPicPr>
        <p:blipFill>
          <a:blip r:embed="rId6">
            <a:extLst>
              <a:ext uri="{28A0092B-C50C-407E-A947-70E740481C1C}">
                <a14:useLocalDpi xmlns:a14="http://schemas.microsoft.com/office/drawing/2010/main" val="0"/>
              </a:ext>
            </a:extLst>
          </a:blip>
          <a:srcRect r="49420"/>
          <a:stretch>
            <a:fillRect/>
          </a:stretch>
        </p:blipFill>
        <p:spPr>
          <a:xfrm>
            <a:off x="4014307" y="1942502"/>
            <a:ext cx="466183" cy="536074"/>
          </a:xfrm>
          <a:prstGeom prst="rect">
            <a:avLst/>
          </a:prstGeom>
        </p:spPr>
      </p:pic>
      <p:pic>
        <p:nvPicPr>
          <p:cNvPr id="41" name="Picture 40" descr="A close up of a coin&#10;&#10;AI-generated content may be incorrect.">
            <a:extLst>
              <a:ext uri="{FF2B5EF4-FFF2-40B4-BE49-F238E27FC236}">
                <a16:creationId xmlns:a16="http://schemas.microsoft.com/office/drawing/2014/main" id="{37E16C2D-4491-C017-B724-E082BFEB80C1}"/>
              </a:ext>
            </a:extLst>
          </p:cNvPr>
          <p:cNvPicPr>
            <a:picLocks noChangeAspect="1"/>
          </p:cNvPicPr>
          <p:nvPr/>
        </p:nvPicPr>
        <p:blipFill>
          <a:blip r:embed="rId6">
            <a:extLst>
              <a:ext uri="{28A0092B-C50C-407E-A947-70E740481C1C}">
                <a14:useLocalDpi xmlns:a14="http://schemas.microsoft.com/office/drawing/2010/main" val="0"/>
              </a:ext>
            </a:extLst>
          </a:blip>
          <a:srcRect r="49420"/>
          <a:stretch>
            <a:fillRect/>
          </a:stretch>
        </p:blipFill>
        <p:spPr>
          <a:xfrm>
            <a:off x="4523351" y="1942502"/>
            <a:ext cx="466183" cy="536074"/>
          </a:xfrm>
          <a:prstGeom prst="rect">
            <a:avLst/>
          </a:prstGeom>
        </p:spPr>
      </p:pic>
      <p:pic>
        <p:nvPicPr>
          <p:cNvPr id="42" name="Picture 41" descr="A close up of a coin&#10;&#10;AI-generated content may be incorrect.">
            <a:extLst>
              <a:ext uri="{FF2B5EF4-FFF2-40B4-BE49-F238E27FC236}">
                <a16:creationId xmlns:a16="http://schemas.microsoft.com/office/drawing/2014/main" id="{68C80E11-C33B-AA74-C299-1E4D1E60A8E6}"/>
              </a:ext>
            </a:extLst>
          </p:cNvPr>
          <p:cNvPicPr>
            <a:picLocks noChangeAspect="1"/>
          </p:cNvPicPr>
          <p:nvPr/>
        </p:nvPicPr>
        <p:blipFill>
          <a:blip r:embed="rId6">
            <a:extLst>
              <a:ext uri="{28A0092B-C50C-407E-A947-70E740481C1C}">
                <a14:useLocalDpi xmlns:a14="http://schemas.microsoft.com/office/drawing/2010/main" val="0"/>
              </a:ext>
            </a:extLst>
          </a:blip>
          <a:srcRect r="49420"/>
          <a:stretch>
            <a:fillRect/>
          </a:stretch>
        </p:blipFill>
        <p:spPr>
          <a:xfrm>
            <a:off x="4984887" y="1942502"/>
            <a:ext cx="466183" cy="536074"/>
          </a:xfrm>
          <a:prstGeom prst="rect">
            <a:avLst/>
          </a:prstGeom>
        </p:spPr>
      </p:pic>
      <p:pic>
        <p:nvPicPr>
          <p:cNvPr id="43" name="Picture 42" descr="A close up of a coin&#10;&#10;AI-generated content may be incorrect.">
            <a:extLst>
              <a:ext uri="{FF2B5EF4-FFF2-40B4-BE49-F238E27FC236}">
                <a16:creationId xmlns:a16="http://schemas.microsoft.com/office/drawing/2014/main" id="{1824E533-44E0-B8F7-DA23-8E997E7FD806}"/>
              </a:ext>
            </a:extLst>
          </p:cNvPr>
          <p:cNvPicPr>
            <a:picLocks noChangeAspect="1"/>
          </p:cNvPicPr>
          <p:nvPr/>
        </p:nvPicPr>
        <p:blipFill>
          <a:blip r:embed="rId6">
            <a:extLst>
              <a:ext uri="{28A0092B-C50C-407E-A947-70E740481C1C}">
                <a14:useLocalDpi xmlns:a14="http://schemas.microsoft.com/office/drawing/2010/main" val="0"/>
              </a:ext>
            </a:extLst>
          </a:blip>
          <a:srcRect l="49420"/>
          <a:stretch>
            <a:fillRect/>
          </a:stretch>
        </p:blipFill>
        <p:spPr>
          <a:xfrm>
            <a:off x="5478376" y="1942502"/>
            <a:ext cx="466183" cy="536074"/>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B3B88FC-107F-4266-2EA7-69B1142CF2D8}"/>
                  </a:ext>
                </a:extLst>
              </p:cNvPr>
              <p:cNvSpPr txBox="1"/>
              <p:nvPr/>
            </p:nvSpPr>
            <p:spPr>
              <a:xfrm>
                <a:off x="5986790" y="1556322"/>
                <a:ext cx="828261" cy="6109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b="0" i="1" smtClean="0">
                          <a:latin typeface="Cambria Math" panose="02040503050406030204" pitchFamily="18" charset="0"/>
                        </a:rPr>
                        <m:t>=</m:t>
                      </m:r>
                      <m:f>
                        <m:fPr>
                          <m:ctrlPr>
                            <a:rPr lang="en-US"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2</m:t>
                          </m:r>
                        </m:den>
                      </m:f>
                    </m:oMath>
                  </m:oMathPara>
                </a14:m>
                <a:endParaRPr lang="en-US" dirty="0"/>
              </a:p>
            </p:txBody>
          </p:sp>
        </mc:Choice>
        <mc:Fallback xmlns="">
          <p:sp>
            <p:nvSpPr>
              <p:cNvPr id="45" name="TextBox 44">
                <a:extLst>
                  <a:ext uri="{FF2B5EF4-FFF2-40B4-BE49-F238E27FC236}">
                    <a16:creationId xmlns:a16="http://schemas.microsoft.com/office/drawing/2014/main" id="{AB3B88FC-107F-4266-2EA7-69B1142CF2D8}"/>
                  </a:ext>
                </a:extLst>
              </p:cNvPr>
              <p:cNvSpPr txBox="1">
                <a:spLocks noRot="1" noChangeAspect="1" noMove="1" noResize="1" noEditPoints="1" noAdjustHandles="1" noChangeArrowheads="1" noChangeShapeType="1" noTextEdit="1"/>
              </p:cNvSpPr>
              <p:nvPr/>
            </p:nvSpPr>
            <p:spPr>
              <a:xfrm>
                <a:off x="5986790" y="1556322"/>
                <a:ext cx="828261" cy="610936"/>
              </a:xfrm>
              <a:prstGeom prst="rect">
                <a:avLst/>
              </a:prstGeom>
              <a:blipFill>
                <a:blip r:embed="rId7"/>
                <a:stretch>
                  <a:fillRect/>
                </a:stretch>
              </a:blipFill>
            </p:spPr>
            <p:txBody>
              <a:bodyPr/>
              <a:lstStyle/>
              <a:p>
                <a:r>
                  <a:rPr lang="en-US">
                    <a:noFill/>
                  </a:rPr>
                  <a:t> </a:t>
                </a:r>
              </a:p>
            </p:txBody>
          </p:sp>
        </mc:Fallback>
      </mc:AlternateContent>
      <p:pic>
        <p:nvPicPr>
          <p:cNvPr id="1082" name="Picture 1081">
            <a:extLst>
              <a:ext uri="{FF2B5EF4-FFF2-40B4-BE49-F238E27FC236}">
                <a16:creationId xmlns:a16="http://schemas.microsoft.com/office/drawing/2014/main" id="{D68B0DB7-ED26-00DB-5CE1-1B3CDFC27F24}"/>
              </a:ext>
            </a:extLst>
          </p:cNvPr>
          <p:cNvPicPr>
            <a:picLocks noChangeAspect="1"/>
          </p:cNvPicPr>
          <p:nvPr/>
        </p:nvPicPr>
        <p:blipFill>
          <a:blip r:embed="rId8"/>
          <a:stretch>
            <a:fillRect/>
          </a:stretch>
        </p:blipFill>
        <p:spPr>
          <a:xfrm>
            <a:off x="6236096" y="3261085"/>
            <a:ext cx="5858764" cy="2615411"/>
          </a:xfrm>
          <a:prstGeom prst="rect">
            <a:avLst/>
          </a:prstGeom>
        </p:spPr>
      </p:pic>
      <p:pic>
        <p:nvPicPr>
          <p:cNvPr id="1084" name="Picture 1083" descr="A graph of a game&#10;&#10;AI-generated content may be incorrect.">
            <a:extLst>
              <a:ext uri="{FF2B5EF4-FFF2-40B4-BE49-F238E27FC236}">
                <a16:creationId xmlns:a16="http://schemas.microsoft.com/office/drawing/2014/main" id="{67C58B67-92C4-4C25-41BF-AAC48EA27B12}"/>
              </a:ext>
            </a:extLst>
          </p:cNvPr>
          <p:cNvPicPr>
            <a:picLocks noChangeAspect="1"/>
          </p:cNvPicPr>
          <p:nvPr/>
        </p:nvPicPr>
        <p:blipFill>
          <a:blip r:embed="rId9">
            <a:extLst>
              <a:ext uri="{28A0092B-C50C-407E-A947-70E740481C1C}">
                <a14:useLocalDpi xmlns:a14="http://schemas.microsoft.com/office/drawing/2010/main" val="0"/>
              </a:ext>
            </a:extLst>
          </a:blip>
          <a:srcRect l="14219" t="19155" r="5781" b="19923"/>
          <a:stretch>
            <a:fillRect/>
          </a:stretch>
        </p:blipFill>
        <p:spPr>
          <a:xfrm>
            <a:off x="8923136" y="1417487"/>
            <a:ext cx="2985413" cy="1515638"/>
          </a:xfrm>
          <a:prstGeom prst="rect">
            <a:avLst/>
          </a:prstGeom>
        </p:spPr>
      </p:pic>
      <p:sp>
        <p:nvSpPr>
          <p:cNvPr id="4" name="Footer Placeholder 3">
            <a:extLst>
              <a:ext uri="{FF2B5EF4-FFF2-40B4-BE49-F238E27FC236}">
                <a16:creationId xmlns:a16="http://schemas.microsoft.com/office/drawing/2014/main" id="{17658629-4AB2-CF52-0988-DD288BB8883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78359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8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1" grpId="0" animBg="1"/>
      <p:bldP spid="12" grpId="0" animBg="1"/>
      <p:bldP spid="13" grpId="0" animBg="1"/>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1E205-5CCD-07C8-BE69-196B7FEE2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2324C-B3F9-AF61-3A77-A3F1DAC0F66C}"/>
              </a:ext>
            </a:extLst>
          </p:cNvPr>
          <p:cNvSpPr>
            <a:spLocks noGrp="1"/>
          </p:cNvSpPr>
          <p:nvPr>
            <p:ph type="title"/>
          </p:nvPr>
        </p:nvSpPr>
        <p:spPr/>
        <p:txBody>
          <a:bodyPr/>
          <a:lstStyle/>
          <a:p>
            <a:r>
              <a:rPr lang="fr-FR" dirty="0"/>
              <a:t>Qui a mis des biais dans mon pile ou face ?!?!</a:t>
            </a:r>
            <a:endParaRPr lang="en-US" dirty="0"/>
          </a:p>
        </p:txBody>
      </p:sp>
      <p:sp>
        <p:nvSpPr>
          <p:cNvPr id="3" name="Slide Number Placeholder 2">
            <a:extLst>
              <a:ext uri="{FF2B5EF4-FFF2-40B4-BE49-F238E27FC236}">
                <a16:creationId xmlns:a16="http://schemas.microsoft.com/office/drawing/2014/main" id="{24BFACFA-6A56-9091-DB4D-66B887DB15AD}"/>
              </a:ext>
            </a:extLst>
          </p:cNvPr>
          <p:cNvSpPr>
            <a:spLocks noGrp="1"/>
          </p:cNvSpPr>
          <p:nvPr>
            <p:ph type="sldNum" sz="quarter" idx="12"/>
          </p:nvPr>
        </p:nvSpPr>
        <p:spPr/>
        <p:txBody>
          <a:bodyPr/>
          <a:lstStyle/>
          <a:p>
            <a:fld id="{F95E6910-D586-4B1A-BC87-A1DD68C0FBEB}" type="slidenum">
              <a:rPr lang="en-US" smtClean="0"/>
              <a:t>5</a:t>
            </a:fld>
            <a:endParaRPr lang="en-US"/>
          </a:p>
        </p:txBody>
      </p:sp>
      <p:pic>
        <p:nvPicPr>
          <p:cNvPr id="32" name="Picture 31" descr="A hand throwing a coin&#10;&#10;AI-generated content may be incorrect.">
            <a:extLst>
              <a:ext uri="{FF2B5EF4-FFF2-40B4-BE49-F238E27FC236}">
                <a16:creationId xmlns:a16="http://schemas.microsoft.com/office/drawing/2014/main" id="{77C710BE-C3DE-7BB4-27C8-3D2783634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1743" y="324143"/>
            <a:ext cx="1759070" cy="989477"/>
          </a:xfrm>
          <a:prstGeom prst="rect">
            <a:avLst/>
          </a:prstGeom>
        </p:spPr>
      </p:pic>
      <p:grpSp>
        <p:nvGrpSpPr>
          <p:cNvPr id="33" name="Group 32">
            <a:extLst>
              <a:ext uri="{FF2B5EF4-FFF2-40B4-BE49-F238E27FC236}">
                <a16:creationId xmlns:a16="http://schemas.microsoft.com/office/drawing/2014/main" id="{8D96FD88-5E3D-E1B0-76C0-CED16BAA399A}"/>
              </a:ext>
            </a:extLst>
          </p:cNvPr>
          <p:cNvGrpSpPr/>
          <p:nvPr/>
        </p:nvGrpSpPr>
        <p:grpSpPr>
          <a:xfrm>
            <a:off x="603681" y="1414670"/>
            <a:ext cx="3830026" cy="3812977"/>
            <a:chOff x="603681" y="1414670"/>
            <a:chExt cx="3830026" cy="3812977"/>
          </a:xfrm>
        </p:grpSpPr>
        <p:pic>
          <p:nvPicPr>
            <p:cNvPr id="6" name="Picture 5" descr="A collage of hands using a measuring device&#10;&#10;AI-generated content may be incorrect.">
              <a:extLst>
                <a:ext uri="{FF2B5EF4-FFF2-40B4-BE49-F238E27FC236}">
                  <a16:creationId xmlns:a16="http://schemas.microsoft.com/office/drawing/2014/main" id="{44B52979-762F-EECA-9062-9871A381A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2" y="1414670"/>
              <a:ext cx="3830025" cy="3505200"/>
            </a:xfrm>
            <a:prstGeom prst="rect">
              <a:avLst/>
            </a:prstGeom>
          </p:spPr>
        </p:pic>
        <p:sp>
          <p:nvSpPr>
            <p:cNvPr id="7" name="TextBox 6">
              <a:extLst>
                <a:ext uri="{FF2B5EF4-FFF2-40B4-BE49-F238E27FC236}">
                  <a16:creationId xmlns:a16="http://schemas.microsoft.com/office/drawing/2014/main" id="{D32EA527-D04E-7C2F-917B-372C780A6E92}"/>
                </a:ext>
              </a:extLst>
            </p:cNvPr>
            <p:cNvSpPr txBox="1"/>
            <p:nvPr/>
          </p:nvSpPr>
          <p:spPr>
            <a:xfrm>
              <a:off x="603681" y="4919870"/>
              <a:ext cx="3830025" cy="307777"/>
            </a:xfrm>
            <a:prstGeom prst="rect">
              <a:avLst/>
            </a:prstGeom>
            <a:noFill/>
          </p:spPr>
          <p:txBody>
            <a:bodyPr wrap="square" rtlCol="0">
              <a:spAutoFit/>
            </a:bodyPr>
            <a:lstStyle/>
            <a:p>
              <a:pPr algn="ctr"/>
              <a:r>
                <a:rPr lang="fr-FR" sz="1400" dirty="0"/>
                <a:t>Machine à lancer-de-pièce déterministique</a:t>
              </a:r>
              <a:endParaRPr lang="en-US" sz="1400" dirty="0"/>
            </a:p>
          </p:txBody>
        </p:sp>
      </p:grpSp>
      <p:sp>
        <p:nvSpPr>
          <p:cNvPr id="16" name="TextBox 15">
            <a:extLst>
              <a:ext uri="{FF2B5EF4-FFF2-40B4-BE49-F238E27FC236}">
                <a16:creationId xmlns:a16="http://schemas.microsoft.com/office/drawing/2014/main" id="{4C464A09-61E5-53EF-F3DA-25E4C988694A}"/>
              </a:ext>
            </a:extLst>
          </p:cNvPr>
          <p:cNvSpPr txBox="1"/>
          <p:nvPr/>
        </p:nvSpPr>
        <p:spPr>
          <a:xfrm>
            <a:off x="94593" y="6413698"/>
            <a:ext cx="3294650" cy="307777"/>
          </a:xfrm>
          <a:prstGeom prst="rect">
            <a:avLst/>
          </a:prstGeom>
          <a:noFill/>
        </p:spPr>
        <p:txBody>
          <a:bodyPr wrap="square">
            <a:spAutoFit/>
          </a:bodyPr>
          <a:lstStyle/>
          <a:p>
            <a:r>
              <a:rPr lang="fr-FR" sz="1400" dirty="0" err="1">
                <a:solidFill>
                  <a:schemeClr val="bg2">
                    <a:lumMod val="25000"/>
                  </a:schemeClr>
                </a:solidFill>
              </a:rPr>
              <a:t>Diaconis</a:t>
            </a:r>
            <a:r>
              <a:rPr lang="fr-FR" sz="1400" dirty="0">
                <a:solidFill>
                  <a:schemeClr val="bg2">
                    <a:lumMod val="25000"/>
                  </a:schemeClr>
                </a:solidFill>
              </a:rPr>
              <a:t>, Holmes et Montgomery, 2007</a:t>
            </a:r>
            <a:endParaRPr lang="en-US" sz="1400" dirty="0">
              <a:solidFill>
                <a:schemeClr val="bg2">
                  <a:lumMod val="25000"/>
                </a:schemeClr>
              </a:solidFill>
            </a:endParaRPr>
          </a:p>
        </p:txBody>
      </p:sp>
      <p:sp>
        <p:nvSpPr>
          <p:cNvPr id="31" name="TextBox 30">
            <a:extLst>
              <a:ext uri="{FF2B5EF4-FFF2-40B4-BE49-F238E27FC236}">
                <a16:creationId xmlns:a16="http://schemas.microsoft.com/office/drawing/2014/main" id="{C54C9D37-1E51-7EBE-45E9-EC14D21258BB}"/>
              </a:ext>
            </a:extLst>
          </p:cNvPr>
          <p:cNvSpPr txBox="1"/>
          <p:nvPr/>
        </p:nvSpPr>
        <p:spPr>
          <a:xfrm>
            <a:off x="4739634" y="4399058"/>
            <a:ext cx="6791031" cy="1200329"/>
          </a:xfrm>
          <a:prstGeom prst="rect">
            <a:avLst/>
          </a:prstGeom>
          <a:noFill/>
        </p:spPr>
        <p:txBody>
          <a:bodyPr wrap="square">
            <a:spAutoFit/>
          </a:bodyPr>
          <a:lstStyle/>
          <a:p>
            <a:pPr marL="285750" indent="-285750">
              <a:buFontTx/>
              <a:buChar char="-"/>
            </a:pPr>
            <a:r>
              <a:rPr lang="en-US" dirty="0">
                <a:solidFill>
                  <a:schemeClr val="bg2">
                    <a:lumMod val="25000"/>
                  </a:schemeClr>
                </a:solidFill>
              </a:rPr>
              <a:t>Lancer vigoureux: </a:t>
            </a:r>
            <a:r>
              <a:rPr lang="en-US" dirty="0" err="1">
                <a:solidFill>
                  <a:schemeClr val="bg2">
                    <a:lumMod val="25000"/>
                  </a:schemeClr>
                </a:solidFill>
              </a:rPr>
              <a:t>résultat</a:t>
            </a:r>
            <a:r>
              <a:rPr lang="en-US" dirty="0">
                <a:solidFill>
                  <a:schemeClr val="bg2">
                    <a:lumMod val="25000"/>
                  </a:schemeClr>
                </a:solidFill>
              </a:rPr>
              <a:t> </a:t>
            </a:r>
            <a:r>
              <a:rPr lang="en-US" dirty="0" err="1">
                <a:solidFill>
                  <a:schemeClr val="bg2">
                    <a:lumMod val="25000"/>
                  </a:schemeClr>
                </a:solidFill>
              </a:rPr>
              <a:t>biaisé</a:t>
            </a:r>
            <a:r>
              <a:rPr lang="en-US" dirty="0">
                <a:solidFill>
                  <a:schemeClr val="bg2">
                    <a:lumMod val="25000"/>
                  </a:schemeClr>
                </a:solidFill>
              </a:rPr>
              <a:t> </a:t>
            </a:r>
            <a:r>
              <a:rPr lang="en-US" dirty="0" err="1">
                <a:solidFill>
                  <a:schemeClr val="bg2">
                    <a:lumMod val="25000"/>
                  </a:schemeClr>
                </a:solidFill>
              </a:rPr>
              <a:t>vers</a:t>
            </a:r>
            <a:r>
              <a:rPr lang="en-US" dirty="0">
                <a:solidFill>
                  <a:schemeClr val="bg2">
                    <a:lumMod val="25000"/>
                  </a:schemeClr>
                </a:solidFill>
              </a:rPr>
              <a:t> position de depart p ~.51</a:t>
            </a:r>
          </a:p>
          <a:p>
            <a:pPr marL="285750" indent="-285750">
              <a:buFontTx/>
              <a:buChar char="-"/>
            </a:pPr>
            <a:r>
              <a:rPr lang="en-US" dirty="0">
                <a:solidFill>
                  <a:srgbClr val="0070C0"/>
                </a:solidFill>
              </a:rPr>
              <a:t>La </a:t>
            </a:r>
            <a:r>
              <a:rPr lang="en-US" dirty="0" err="1">
                <a:solidFill>
                  <a:srgbClr val="0070C0"/>
                </a:solidFill>
              </a:rPr>
              <a:t>détection</a:t>
            </a:r>
            <a:r>
              <a:rPr lang="en-US" dirty="0">
                <a:solidFill>
                  <a:srgbClr val="0070C0"/>
                </a:solidFill>
              </a:rPr>
              <a:t> </a:t>
            </a:r>
            <a:r>
              <a:rPr lang="en-US" dirty="0" err="1">
                <a:solidFill>
                  <a:srgbClr val="0070C0"/>
                </a:solidFill>
              </a:rPr>
              <a:t>statistique</a:t>
            </a:r>
            <a:r>
              <a:rPr lang="en-US" dirty="0">
                <a:solidFill>
                  <a:srgbClr val="0070C0"/>
                </a:solidFill>
              </a:rPr>
              <a:t> de </a:t>
            </a:r>
            <a:r>
              <a:rPr lang="en-US" dirty="0" err="1">
                <a:solidFill>
                  <a:srgbClr val="0070C0"/>
                </a:solidFill>
              </a:rPr>
              <a:t>ce</a:t>
            </a:r>
            <a:r>
              <a:rPr lang="en-US" dirty="0">
                <a:solidFill>
                  <a:srgbClr val="0070C0"/>
                </a:solidFill>
              </a:rPr>
              <a:t> </a:t>
            </a:r>
            <a:r>
              <a:rPr lang="en-US" dirty="0" err="1">
                <a:solidFill>
                  <a:srgbClr val="0070C0"/>
                </a:solidFill>
              </a:rPr>
              <a:t>biais</a:t>
            </a:r>
            <a:r>
              <a:rPr lang="en-US" dirty="0">
                <a:solidFill>
                  <a:srgbClr val="0070C0"/>
                </a:solidFill>
              </a:rPr>
              <a:t> </a:t>
            </a:r>
            <a:r>
              <a:rPr lang="en-US" dirty="0" err="1">
                <a:solidFill>
                  <a:srgbClr val="0070C0"/>
                </a:solidFill>
              </a:rPr>
              <a:t>nécessite</a:t>
            </a:r>
            <a:r>
              <a:rPr lang="en-US" dirty="0">
                <a:solidFill>
                  <a:srgbClr val="0070C0"/>
                </a:solidFill>
              </a:rPr>
              <a:t> ~250 000 lancers</a:t>
            </a:r>
          </a:p>
          <a:p>
            <a:pPr marL="285750" indent="-285750">
              <a:buFontTx/>
              <a:buChar char="-"/>
            </a:pPr>
            <a:r>
              <a:rPr lang="en-US" dirty="0">
                <a:solidFill>
                  <a:schemeClr val="bg2">
                    <a:lumMod val="25000"/>
                  </a:schemeClr>
                </a:solidFill>
              </a:rPr>
              <a:t>Importance de </a:t>
            </a:r>
            <a:r>
              <a:rPr lang="en-US" dirty="0" err="1">
                <a:solidFill>
                  <a:schemeClr val="bg2">
                    <a:lumMod val="25000"/>
                  </a:schemeClr>
                </a:solidFill>
              </a:rPr>
              <a:t>l’orientation</a:t>
            </a:r>
            <a:r>
              <a:rPr lang="en-US" dirty="0">
                <a:solidFill>
                  <a:schemeClr val="bg2">
                    <a:lumMod val="25000"/>
                  </a:schemeClr>
                </a:solidFill>
              </a:rPr>
              <a:t> </a:t>
            </a:r>
            <a:r>
              <a:rPr lang="en-US" dirty="0" err="1">
                <a:solidFill>
                  <a:schemeClr val="bg2">
                    <a:lumMod val="25000"/>
                  </a:schemeClr>
                </a:solidFill>
              </a:rPr>
              <a:t>initiale</a:t>
            </a:r>
            <a:r>
              <a:rPr lang="en-US" dirty="0">
                <a:solidFill>
                  <a:schemeClr val="bg2">
                    <a:lumMod val="25000"/>
                  </a:schemeClr>
                </a:solidFill>
              </a:rPr>
              <a:t>, possible </a:t>
            </a:r>
            <a:r>
              <a:rPr lang="en-US" dirty="0" err="1">
                <a:solidFill>
                  <a:schemeClr val="bg2">
                    <a:lumMod val="25000"/>
                  </a:schemeClr>
                </a:solidFill>
              </a:rPr>
              <a:t>rôle</a:t>
            </a:r>
            <a:r>
              <a:rPr lang="en-US" dirty="0">
                <a:solidFill>
                  <a:schemeClr val="bg2">
                    <a:lumMod val="25000"/>
                  </a:schemeClr>
                </a:solidFill>
              </a:rPr>
              <a:t> des </a:t>
            </a:r>
            <a:r>
              <a:rPr lang="en-US" dirty="0" err="1">
                <a:solidFill>
                  <a:schemeClr val="bg2">
                    <a:lumMod val="25000"/>
                  </a:schemeClr>
                </a:solidFill>
              </a:rPr>
              <a:t>légères</a:t>
            </a:r>
            <a:r>
              <a:rPr lang="en-US" dirty="0">
                <a:solidFill>
                  <a:schemeClr val="bg2">
                    <a:lumMod val="25000"/>
                  </a:schemeClr>
                </a:solidFill>
              </a:rPr>
              <a:t> </a:t>
            </a:r>
            <a:r>
              <a:rPr lang="en-US" dirty="0" err="1">
                <a:solidFill>
                  <a:schemeClr val="bg2">
                    <a:lumMod val="25000"/>
                  </a:schemeClr>
                </a:solidFill>
              </a:rPr>
              <a:t>asymétries</a:t>
            </a:r>
            <a:r>
              <a:rPr lang="en-US" dirty="0">
                <a:solidFill>
                  <a:schemeClr val="bg2">
                    <a:lumMod val="25000"/>
                  </a:schemeClr>
                </a:solidFill>
              </a:rPr>
              <a:t> de masse dues à la gravure</a:t>
            </a:r>
          </a:p>
        </p:txBody>
      </p:sp>
      <p:pic>
        <p:nvPicPr>
          <p:cNvPr id="18" name="Picture 17" descr="A diagram of a coin&#10;&#10;AI-generated content may be incorrect.">
            <a:extLst>
              <a:ext uri="{FF2B5EF4-FFF2-40B4-BE49-F238E27FC236}">
                <a16:creationId xmlns:a16="http://schemas.microsoft.com/office/drawing/2014/main" id="{A59895E6-26EF-AE8A-EC99-F062287D4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919" y="5227647"/>
            <a:ext cx="1546930" cy="1138272"/>
          </a:xfrm>
          <a:prstGeom prst="rect">
            <a:avLst/>
          </a:prstGeom>
        </p:spPr>
      </p:pic>
      <p:grpSp>
        <p:nvGrpSpPr>
          <p:cNvPr id="49" name="Group 48">
            <a:extLst>
              <a:ext uri="{FF2B5EF4-FFF2-40B4-BE49-F238E27FC236}">
                <a16:creationId xmlns:a16="http://schemas.microsoft.com/office/drawing/2014/main" id="{BF459389-3917-FDE7-8E8A-4700637C1930}"/>
              </a:ext>
            </a:extLst>
          </p:cNvPr>
          <p:cNvGrpSpPr/>
          <p:nvPr/>
        </p:nvGrpSpPr>
        <p:grpSpPr>
          <a:xfrm>
            <a:off x="7601620" y="1218383"/>
            <a:ext cx="4590380" cy="2997162"/>
            <a:chOff x="7601620" y="1218383"/>
            <a:chExt cx="4590380" cy="2997162"/>
          </a:xfrm>
        </p:grpSpPr>
        <p:pic>
          <p:nvPicPr>
            <p:cNvPr id="20" name="Picture 19" descr="A graph of a graph of a graph&#10;&#10;AI-generated content may be incorrect.">
              <a:extLst>
                <a:ext uri="{FF2B5EF4-FFF2-40B4-BE49-F238E27FC236}">
                  <a16:creationId xmlns:a16="http://schemas.microsoft.com/office/drawing/2014/main" id="{F351BDA5-FBB3-C292-997E-C4A6BCE531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1620" y="1245632"/>
              <a:ext cx="4590380" cy="2969913"/>
            </a:xfrm>
            <a:prstGeom prst="rect">
              <a:avLst/>
            </a:prstGeom>
          </p:spPr>
        </p:pic>
        <p:sp>
          <p:nvSpPr>
            <p:cNvPr id="46" name="TextBox 45">
              <a:extLst>
                <a:ext uri="{FF2B5EF4-FFF2-40B4-BE49-F238E27FC236}">
                  <a16:creationId xmlns:a16="http://schemas.microsoft.com/office/drawing/2014/main" id="{6929806C-5C9F-6E4F-7BB9-D21F838808DE}"/>
                </a:ext>
              </a:extLst>
            </p:cNvPr>
            <p:cNvSpPr txBox="1"/>
            <p:nvPr/>
          </p:nvSpPr>
          <p:spPr>
            <a:xfrm>
              <a:off x="11353800" y="3429000"/>
              <a:ext cx="353730" cy="369332"/>
            </a:xfrm>
            <a:prstGeom prst="rect">
              <a:avLst/>
            </a:prstGeom>
            <a:noFill/>
          </p:spPr>
          <p:txBody>
            <a:bodyPr wrap="square">
              <a:spAutoFit/>
            </a:bodyPr>
            <a:lstStyle/>
            <a:p>
              <a:pPr algn="ctr"/>
              <a:r>
                <a:rPr lang="en-US" dirty="0"/>
                <a:t>v</a:t>
              </a:r>
            </a:p>
          </p:txBody>
        </p:sp>
        <p:sp>
          <p:nvSpPr>
            <p:cNvPr id="48" name="TextBox 47">
              <a:extLst>
                <a:ext uri="{FF2B5EF4-FFF2-40B4-BE49-F238E27FC236}">
                  <a16:creationId xmlns:a16="http://schemas.microsoft.com/office/drawing/2014/main" id="{7BE41B9C-A93B-12D4-184D-D4AA6D825685}"/>
                </a:ext>
              </a:extLst>
            </p:cNvPr>
            <p:cNvSpPr txBox="1"/>
            <p:nvPr/>
          </p:nvSpPr>
          <p:spPr>
            <a:xfrm>
              <a:off x="8177357" y="1218383"/>
              <a:ext cx="433243" cy="369332"/>
            </a:xfrm>
            <a:prstGeom prst="rect">
              <a:avLst/>
            </a:prstGeom>
            <a:noFill/>
          </p:spPr>
          <p:txBody>
            <a:bodyPr wrap="square">
              <a:spAutoFit/>
            </a:bodyPr>
            <a:lstStyle/>
            <a:p>
              <a:pPr algn="ctr"/>
              <a:r>
                <a:rPr lang="el-GR" dirty="0"/>
                <a:t>ω</a:t>
              </a:r>
              <a:endParaRPr lang="en-US" dirty="0"/>
            </a:p>
          </p:txBody>
        </p:sp>
      </p:grpSp>
      <p:sp>
        <p:nvSpPr>
          <p:cNvPr id="22" name="TextBox 21">
            <a:extLst>
              <a:ext uri="{FF2B5EF4-FFF2-40B4-BE49-F238E27FC236}">
                <a16:creationId xmlns:a16="http://schemas.microsoft.com/office/drawing/2014/main" id="{375046CA-844F-3693-CAA1-14968A90E98D}"/>
              </a:ext>
            </a:extLst>
          </p:cNvPr>
          <p:cNvSpPr txBox="1"/>
          <p:nvPr/>
        </p:nvSpPr>
        <p:spPr>
          <a:xfrm>
            <a:off x="4358765" y="1245632"/>
            <a:ext cx="3991791" cy="2385268"/>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dirty="0">
                <a:solidFill>
                  <a:schemeClr val="bg2">
                    <a:lumMod val="25000"/>
                  </a:schemeClr>
                </a:solidFill>
              </a:rPr>
              <a:t>Le </a:t>
            </a:r>
            <a:r>
              <a:rPr lang="en-US" dirty="0" err="1">
                <a:solidFill>
                  <a:schemeClr val="bg2">
                    <a:lumMod val="25000"/>
                  </a:schemeClr>
                </a:solidFill>
              </a:rPr>
              <a:t>résultat</a:t>
            </a:r>
            <a:r>
              <a:rPr lang="en-US" dirty="0">
                <a:solidFill>
                  <a:schemeClr val="bg2">
                    <a:lumMod val="25000"/>
                  </a:schemeClr>
                </a:solidFill>
              </a:rPr>
              <a:t> du lancer </a:t>
            </a:r>
            <a:r>
              <a:rPr lang="en-US" dirty="0" err="1">
                <a:solidFill>
                  <a:schemeClr val="bg2">
                    <a:lumMod val="25000"/>
                  </a:schemeClr>
                </a:solidFill>
              </a:rPr>
              <a:t>est</a:t>
            </a:r>
            <a:r>
              <a:rPr lang="en-US" dirty="0">
                <a:solidFill>
                  <a:schemeClr val="bg2">
                    <a:lumMod val="25000"/>
                  </a:schemeClr>
                </a:solidFill>
              </a:rPr>
              <a:t> previsible</a:t>
            </a:r>
          </a:p>
          <a:p>
            <a:pPr marL="285750" indent="-285750">
              <a:spcAft>
                <a:spcPts val="600"/>
              </a:spcAft>
              <a:buFont typeface="Arial" panose="020B0604020202020204" pitchFamily="34" charset="0"/>
              <a:buChar char="•"/>
            </a:pPr>
            <a:r>
              <a:rPr lang="en-US" dirty="0">
                <a:solidFill>
                  <a:schemeClr val="bg2">
                    <a:lumMod val="25000"/>
                  </a:schemeClr>
                </a:solidFill>
              </a:rPr>
              <a:t>Si </a:t>
            </a:r>
            <a:r>
              <a:rPr lang="en-US" dirty="0" err="1">
                <a:solidFill>
                  <a:schemeClr val="bg2">
                    <a:lumMod val="25000"/>
                  </a:schemeClr>
                </a:solidFill>
              </a:rPr>
              <a:t>une</a:t>
            </a:r>
            <a:r>
              <a:rPr lang="en-US" dirty="0">
                <a:solidFill>
                  <a:schemeClr val="bg2">
                    <a:lumMod val="25000"/>
                  </a:schemeClr>
                </a:solidFill>
              </a:rPr>
              <a:t> pièce </a:t>
            </a:r>
            <a:r>
              <a:rPr lang="en-US" dirty="0" err="1">
                <a:solidFill>
                  <a:schemeClr val="bg2">
                    <a:lumMod val="25000"/>
                  </a:schemeClr>
                </a:solidFill>
              </a:rPr>
              <a:t>est</a:t>
            </a:r>
            <a:r>
              <a:rPr lang="en-US" dirty="0">
                <a:solidFill>
                  <a:schemeClr val="bg2">
                    <a:lumMod val="25000"/>
                  </a:schemeClr>
                </a:solidFill>
              </a:rPr>
              <a:t> </a:t>
            </a:r>
            <a:r>
              <a:rPr lang="en-US" dirty="0" err="1">
                <a:solidFill>
                  <a:schemeClr val="bg2">
                    <a:lumMod val="25000"/>
                  </a:schemeClr>
                </a:solidFill>
              </a:rPr>
              <a:t>lancée</a:t>
            </a:r>
            <a:r>
              <a:rPr lang="en-US" dirty="0">
                <a:solidFill>
                  <a:schemeClr val="bg2">
                    <a:lumMod val="25000"/>
                  </a:schemeClr>
                </a:solidFill>
              </a:rPr>
              <a:t> avec </a:t>
            </a:r>
            <a:r>
              <a:rPr lang="en-US" dirty="0" err="1">
                <a:solidFill>
                  <a:schemeClr val="bg2">
                    <a:lumMod val="25000"/>
                  </a:schemeClr>
                </a:solidFill>
              </a:rPr>
              <a:t>une</a:t>
            </a:r>
            <a:r>
              <a:rPr lang="en-US" dirty="0">
                <a:solidFill>
                  <a:schemeClr val="bg2">
                    <a:lumMod val="25000"/>
                  </a:schemeClr>
                </a:solidFill>
              </a:rPr>
              <a:t> </a:t>
            </a:r>
            <a:r>
              <a:rPr lang="en-US" dirty="0" err="1">
                <a:solidFill>
                  <a:schemeClr val="bg2">
                    <a:lumMod val="25000"/>
                  </a:schemeClr>
                </a:solidFill>
              </a:rPr>
              <a:t>vélocité</a:t>
            </a:r>
            <a:r>
              <a:rPr lang="en-US" dirty="0">
                <a:solidFill>
                  <a:schemeClr val="bg2">
                    <a:lumMod val="25000"/>
                  </a:schemeClr>
                </a:solidFill>
              </a:rPr>
              <a:t> </a:t>
            </a:r>
            <a:r>
              <a:rPr lang="en-US" dirty="0" err="1">
                <a:solidFill>
                  <a:schemeClr val="bg2">
                    <a:lumMod val="25000"/>
                  </a:schemeClr>
                </a:solidFill>
              </a:rPr>
              <a:t>verticale</a:t>
            </a:r>
            <a:r>
              <a:rPr lang="en-US" dirty="0">
                <a:solidFill>
                  <a:schemeClr val="bg2">
                    <a:lumMod val="25000"/>
                  </a:schemeClr>
                </a:solidFill>
              </a:rPr>
              <a:t> v et </a:t>
            </a:r>
            <a:r>
              <a:rPr lang="en-US" dirty="0" err="1">
                <a:solidFill>
                  <a:schemeClr val="bg2">
                    <a:lumMod val="25000"/>
                  </a:schemeClr>
                </a:solidFill>
              </a:rPr>
              <a:t>une</a:t>
            </a:r>
            <a:r>
              <a:rPr lang="en-US" dirty="0">
                <a:solidFill>
                  <a:schemeClr val="bg2">
                    <a:lumMod val="25000"/>
                  </a:schemeClr>
                </a:solidFill>
              </a:rPr>
              <a:t> </a:t>
            </a:r>
            <a:r>
              <a:rPr lang="en-US" dirty="0" err="1">
                <a:solidFill>
                  <a:schemeClr val="bg2">
                    <a:lumMod val="25000"/>
                  </a:schemeClr>
                </a:solidFill>
              </a:rPr>
              <a:t>vélocité</a:t>
            </a:r>
            <a:r>
              <a:rPr lang="en-US" dirty="0">
                <a:solidFill>
                  <a:schemeClr val="bg2">
                    <a:lumMod val="25000"/>
                  </a:schemeClr>
                </a:solidFill>
              </a:rPr>
              <a:t> </a:t>
            </a:r>
            <a:r>
              <a:rPr lang="en-US" dirty="0" err="1">
                <a:solidFill>
                  <a:schemeClr val="bg2">
                    <a:lumMod val="25000"/>
                  </a:schemeClr>
                </a:solidFill>
              </a:rPr>
              <a:t>angulaire</a:t>
            </a:r>
            <a:r>
              <a:rPr lang="en-US" dirty="0">
                <a:solidFill>
                  <a:schemeClr val="bg2">
                    <a:lumMod val="25000"/>
                  </a:schemeClr>
                </a:solidFill>
              </a:rPr>
              <a:t> </a:t>
            </a:r>
            <a:r>
              <a:rPr lang="el-GR" dirty="0">
                <a:solidFill>
                  <a:schemeClr val="bg2">
                    <a:lumMod val="25000"/>
                  </a:schemeClr>
                </a:solidFill>
              </a:rPr>
              <a:t>ω</a:t>
            </a:r>
            <a:r>
              <a:rPr lang="en-US" dirty="0">
                <a:solidFill>
                  <a:schemeClr val="bg2">
                    <a:lumMod val="25000"/>
                  </a:schemeClr>
                </a:solidFill>
              </a:rPr>
              <a:t> suffisantes, </a:t>
            </a:r>
            <a:r>
              <a:rPr lang="en-US" dirty="0">
                <a:solidFill>
                  <a:srgbClr val="0070C0"/>
                </a:solidFill>
              </a:rPr>
              <a:t>de petites </a:t>
            </a:r>
            <a:r>
              <a:rPr lang="en-US" dirty="0" err="1">
                <a:solidFill>
                  <a:srgbClr val="0070C0"/>
                </a:solidFill>
              </a:rPr>
              <a:t>incertitudes</a:t>
            </a:r>
            <a:r>
              <a:rPr lang="en-US" dirty="0">
                <a:solidFill>
                  <a:srgbClr val="0070C0"/>
                </a:solidFill>
              </a:rPr>
              <a:t> dans les conditions </a:t>
            </a:r>
            <a:r>
              <a:rPr lang="en-US" dirty="0" err="1">
                <a:solidFill>
                  <a:srgbClr val="0070C0"/>
                </a:solidFill>
              </a:rPr>
              <a:t>initiales</a:t>
            </a:r>
            <a:r>
              <a:rPr lang="en-US" dirty="0">
                <a:solidFill>
                  <a:srgbClr val="0070C0"/>
                </a:solidFill>
              </a:rPr>
              <a:t> </a:t>
            </a:r>
            <a:r>
              <a:rPr lang="en-US" dirty="0" err="1">
                <a:solidFill>
                  <a:srgbClr val="0070C0"/>
                </a:solidFill>
              </a:rPr>
              <a:t>sont</a:t>
            </a:r>
            <a:r>
              <a:rPr lang="en-US" dirty="0">
                <a:solidFill>
                  <a:srgbClr val="0070C0"/>
                </a:solidFill>
              </a:rPr>
              <a:t> </a:t>
            </a:r>
            <a:r>
              <a:rPr lang="en-US" dirty="0" err="1">
                <a:solidFill>
                  <a:srgbClr val="0070C0"/>
                </a:solidFill>
              </a:rPr>
              <a:t>amplifiées</a:t>
            </a:r>
            <a:r>
              <a:rPr lang="en-US" dirty="0">
                <a:solidFill>
                  <a:srgbClr val="0070C0"/>
                </a:solidFill>
              </a:rPr>
              <a:t>, </a:t>
            </a:r>
            <a:r>
              <a:rPr lang="en-US" dirty="0" err="1">
                <a:solidFill>
                  <a:srgbClr val="0070C0"/>
                </a:solidFill>
              </a:rPr>
              <a:t>conduisant</a:t>
            </a:r>
            <a:r>
              <a:rPr lang="en-US" dirty="0">
                <a:solidFill>
                  <a:srgbClr val="0070C0"/>
                </a:solidFill>
              </a:rPr>
              <a:t> à </a:t>
            </a:r>
            <a:r>
              <a:rPr lang="en-US" dirty="0" err="1">
                <a:solidFill>
                  <a:srgbClr val="0070C0"/>
                </a:solidFill>
              </a:rPr>
              <a:t>l'imprévisibilité</a:t>
            </a:r>
            <a:r>
              <a:rPr lang="en-US" dirty="0">
                <a:solidFill>
                  <a:srgbClr val="0070C0"/>
                </a:solidFill>
              </a:rPr>
              <a:t> du </a:t>
            </a:r>
            <a:r>
              <a:rPr lang="en-US" dirty="0" err="1">
                <a:solidFill>
                  <a:srgbClr val="0070C0"/>
                </a:solidFill>
              </a:rPr>
              <a:t>résultat</a:t>
            </a:r>
            <a:r>
              <a:rPr lang="en-US" dirty="0">
                <a:solidFill>
                  <a:schemeClr val="bg2">
                    <a:lumMod val="25000"/>
                  </a:schemeClr>
                </a:solidFill>
              </a:rPr>
              <a:t> (</a:t>
            </a:r>
            <a:r>
              <a:rPr lang="en-US" dirty="0" err="1">
                <a:solidFill>
                  <a:schemeClr val="bg2">
                    <a:lumMod val="25000"/>
                  </a:schemeClr>
                </a:solidFill>
              </a:rPr>
              <a:t>Poincaré</a:t>
            </a:r>
            <a:r>
              <a:rPr lang="en-US" dirty="0">
                <a:solidFill>
                  <a:schemeClr val="bg2">
                    <a:lumMod val="25000"/>
                  </a:schemeClr>
                </a:solidFill>
              </a:rPr>
              <a:t>)</a:t>
            </a:r>
          </a:p>
        </p:txBody>
      </p:sp>
      <p:sp>
        <p:nvSpPr>
          <p:cNvPr id="50" name="TextBox 49">
            <a:extLst>
              <a:ext uri="{FF2B5EF4-FFF2-40B4-BE49-F238E27FC236}">
                <a16:creationId xmlns:a16="http://schemas.microsoft.com/office/drawing/2014/main" id="{2A4E9C87-9488-BF36-43DC-7AD37FF7F838}"/>
              </a:ext>
            </a:extLst>
          </p:cNvPr>
          <p:cNvSpPr txBox="1"/>
          <p:nvPr/>
        </p:nvSpPr>
        <p:spPr>
          <a:xfrm>
            <a:off x="3428999" y="5655130"/>
            <a:ext cx="8557592" cy="923330"/>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bg2">
                    <a:lumMod val="25000"/>
                  </a:schemeClr>
                </a:solidFill>
              </a:rPr>
              <a:t>Peut prédire une supériorité en conditions non-informatiques: </a:t>
            </a:r>
            <a:r>
              <a:rPr lang="fr-FR" b="1" dirty="0">
                <a:solidFill>
                  <a:srgbClr val="0070C0"/>
                </a:solidFill>
              </a:rPr>
              <a:t>utilité espérée (probabilité x gains) positive pour </a:t>
            </a:r>
            <a:r>
              <a:rPr lang="en-US" b="1" dirty="0">
                <a:solidFill>
                  <a:srgbClr val="0070C0"/>
                </a:solidFill>
              </a:rPr>
              <a:t>~250 000 lancers</a:t>
            </a:r>
          </a:p>
          <a:p>
            <a:pPr marL="285750" indent="-285750">
              <a:buFont typeface="Arial" panose="020B0604020202020204" pitchFamily="34" charset="0"/>
              <a:buChar char="•"/>
            </a:pPr>
            <a:r>
              <a:rPr lang="en-US" b="1" dirty="0" err="1">
                <a:solidFill>
                  <a:schemeClr val="bg2">
                    <a:lumMod val="25000"/>
                  </a:schemeClr>
                </a:solidFill>
              </a:rPr>
              <a:t>Biais</a:t>
            </a:r>
            <a:r>
              <a:rPr lang="en-US" b="1" dirty="0">
                <a:solidFill>
                  <a:schemeClr val="bg2">
                    <a:lumMod val="25000"/>
                  </a:schemeClr>
                </a:solidFill>
              </a:rPr>
              <a:t> dans </a:t>
            </a:r>
            <a:r>
              <a:rPr lang="en-US" b="1" dirty="0" err="1">
                <a:solidFill>
                  <a:schemeClr val="bg2">
                    <a:lumMod val="25000"/>
                  </a:schemeClr>
                </a:solidFill>
              </a:rPr>
              <a:t>l’annonce</a:t>
            </a:r>
            <a:r>
              <a:rPr lang="en-US" b="1" dirty="0">
                <a:solidFill>
                  <a:schemeClr val="bg2">
                    <a:lumMod val="25000"/>
                  </a:schemeClr>
                </a:solidFill>
              </a:rPr>
              <a:t> (pile) </a:t>
            </a:r>
            <a:r>
              <a:rPr lang="en-US" sz="1400" b="1" dirty="0">
                <a:solidFill>
                  <a:schemeClr val="bg2">
                    <a:lumMod val="25000"/>
                  </a:schemeClr>
                </a:solidFill>
              </a:rPr>
              <a:t>(Bar-Hillel et al., 2014)</a:t>
            </a:r>
            <a:endParaRPr lang="en-US" b="1" dirty="0">
              <a:solidFill>
                <a:schemeClr val="bg2">
                  <a:lumMod val="25000"/>
                </a:schemeClr>
              </a:solidFill>
            </a:endParaRPr>
          </a:p>
        </p:txBody>
      </p:sp>
      <p:sp>
        <p:nvSpPr>
          <p:cNvPr id="4" name="Footer Placeholder 3">
            <a:extLst>
              <a:ext uri="{FF2B5EF4-FFF2-40B4-BE49-F238E27FC236}">
                <a16:creationId xmlns:a16="http://schemas.microsoft.com/office/drawing/2014/main" id="{6E8D2C2C-49B9-9DA3-C2D2-E9FED69E3123}"/>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71328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C312-2C72-3161-106A-F85B7ACBF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85217-C933-F09A-386F-96702B60E40E}"/>
              </a:ext>
            </a:extLst>
          </p:cNvPr>
          <p:cNvSpPr>
            <a:spLocks noGrp="1"/>
          </p:cNvSpPr>
          <p:nvPr>
            <p:ph type="title"/>
          </p:nvPr>
        </p:nvSpPr>
        <p:spPr/>
        <p:txBody>
          <a:bodyPr/>
          <a:lstStyle/>
          <a:p>
            <a:r>
              <a:rPr lang="fr-FR" dirty="0"/>
              <a:t>Réduire le bruit</a:t>
            </a:r>
            <a:br>
              <a:rPr lang="fr-FR" dirty="0"/>
            </a:br>
            <a:r>
              <a:rPr lang="fr-FR" dirty="0"/>
              <a:t>- exemple du lancer de pièce</a:t>
            </a:r>
            <a:endParaRPr lang="en-US" dirty="0"/>
          </a:p>
        </p:txBody>
      </p:sp>
      <p:sp>
        <p:nvSpPr>
          <p:cNvPr id="4" name="Slide Number Placeholder 3">
            <a:extLst>
              <a:ext uri="{FF2B5EF4-FFF2-40B4-BE49-F238E27FC236}">
                <a16:creationId xmlns:a16="http://schemas.microsoft.com/office/drawing/2014/main" id="{2771FC2B-D974-E98C-063F-086A334F8CF2}"/>
              </a:ext>
            </a:extLst>
          </p:cNvPr>
          <p:cNvSpPr>
            <a:spLocks noGrp="1"/>
          </p:cNvSpPr>
          <p:nvPr>
            <p:ph type="sldNum" sz="quarter" idx="12"/>
          </p:nvPr>
        </p:nvSpPr>
        <p:spPr/>
        <p:txBody>
          <a:bodyPr/>
          <a:lstStyle/>
          <a:p>
            <a:fld id="{F95E6910-D586-4B1A-BC87-A1DD68C0FBEB}" type="slidenum">
              <a:rPr lang="en-US" smtClean="0"/>
              <a:t>6</a:t>
            </a:fld>
            <a:endParaRPr lang="en-US"/>
          </a:p>
        </p:txBody>
      </p:sp>
      <p:sp>
        <p:nvSpPr>
          <p:cNvPr id="6" name="TextBox 5">
            <a:extLst>
              <a:ext uri="{FF2B5EF4-FFF2-40B4-BE49-F238E27FC236}">
                <a16:creationId xmlns:a16="http://schemas.microsoft.com/office/drawing/2014/main" id="{C149B9E0-A697-42A2-4E97-E54FD79C49C7}"/>
              </a:ext>
            </a:extLst>
          </p:cNvPr>
          <p:cNvSpPr txBox="1"/>
          <p:nvPr/>
        </p:nvSpPr>
        <p:spPr>
          <a:xfrm>
            <a:off x="413003" y="2224643"/>
            <a:ext cx="5269993" cy="3000821"/>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fr-FR" dirty="0">
                <a:solidFill>
                  <a:schemeClr val="accent2"/>
                </a:solidFill>
              </a:rPr>
              <a:t>Comparer le cas présent avec des cas similaires </a:t>
            </a:r>
            <a:br>
              <a:rPr lang="fr-FR" dirty="0">
                <a:solidFill>
                  <a:schemeClr val="accent2"/>
                </a:solidFill>
              </a:rPr>
            </a:br>
            <a:r>
              <a:rPr lang="fr-FR" dirty="0">
                <a:solidFill>
                  <a:schemeClr val="accent2"/>
                </a:solidFill>
              </a:rPr>
              <a:t>– considérer le cas ni comme unique ni comme fréquent</a:t>
            </a:r>
          </a:p>
          <a:p>
            <a:pPr marL="285750" indent="-285750">
              <a:spcAft>
                <a:spcPts val="1800"/>
              </a:spcAft>
              <a:buFont typeface="Arial" panose="020B0604020202020204" pitchFamily="34" charset="0"/>
              <a:buChar char="•"/>
            </a:pPr>
            <a:r>
              <a:rPr lang="fr-FR" dirty="0">
                <a:solidFill>
                  <a:schemeClr val="accent2"/>
                </a:solidFill>
              </a:rPr>
              <a:t>Encadrer ou remplacer les jugements humains par des règles simples ou des modèles statistiques (algorithmes)</a:t>
            </a:r>
          </a:p>
          <a:p>
            <a:pPr marL="285750" indent="-285750">
              <a:spcAft>
                <a:spcPts val="1800"/>
              </a:spcAft>
              <a:buFont typeface="Arial" panose="020B0604020202020204" pitchFamily="34" charset="0"/>
              <a:buChar char="•"/>
            </a:pPr>
            <a:r>
              <a:rPr lang="fr-FR" dirty="0">
                <a:solidFill>
                  <a:schemeClr val="bg2">
                    <a:lumMod val="25000"/>
                  </a:schemeClr>
                </a:solidFill>
              </a:rPr>
              <a:t>Standardiser </a:t>
            </a:r>
          </a:p>
          <a:p>
            <a:pPr marL="285750" indent="-285750">
              <a:spcAft>
                <a:spcPts val="1800"/>
              </a:spcAft>
              <a:buFont typeface="Arial" panose="020B0604020202020204" pitchFamily="34" charset="0"/>
              <a:buChar char="•"/>
            </a:pPr>
            <a:r>
              <a:rPr lang="fr-FR" dirty="0">
                <a:solidFill>
                  <a:schemeClr val="bg2">
                    <a:lumMod val="25000"/>
                  </a:schemeClr>
                </a:solidFill>
              </a:rPr>
              <a:t>Confronter la compétence au feedback</a:t>
            </a:r>
          </a:p>
        </p:txBody>
      </p:sp>
      <p:sp>
        <p:nvSpPr>
          <p:cNvPr id="10" name="TextBox 9">
            <a:extLst>
              <a:ext uri="{FF2B5EF4-FFF2-40B4-BE49-F238E27FC236}">
                <a16:creationId xmlns:a16="http://schemas.microsoft.com/office/drawing/2014/main" id="{03FA6A13-CC99-56C3-0180-42987B828DFA}"/>
              </a:ext>
            </a:extLst>
          </p:cNvPr>
          <p:cNvSpPr txBox="1"/>
          <p:nvPr/>
        </p:nvSpPr>
        <p:spPr>
          <a:xfrm>
            <a:off x="94593" y="6413698"/>
            <a:ext cx="2869324" cy="307777"/>
          </a:xfrm>
          <a:prstGeom prst="rect">
            <a:avLst/>
          </a:prstGeom>
          <a:noFill/>
        </p:spPr>
        <p:txBody>
          <a:bodyPr wrap="square">
            <a:spAutoFit/>
          </a:bodyPr>
          <a:lstStyle/>
          <a:p>
            <a:r>
              <a:rPr lang="fr-FR" sz="1400" dirty="0">
                <a:solidFill>
                  <a:schemeClr val="bg2">
                    <a:lumMod val="25000"/>
                  </a:schemeClr>
                </a:solidFill>
              </a:rPr>
              <a:t>Kahneman, </a:t>
            </a:r>
            <a:r>
              <a:rPr lang="fr-FR" sz="1400" dirty="0" err="1">
                <a:solidFill>
                  <a:schemeClr val="bg2">
                    <a:lumMod val="25000"/>
                  </a:schemeClr>
                </a:solidFill>
              </a:rPr>
              <a:t>Sibony</a:t>
            </a:r>
            <a:r>
              <a:rPr lang="fr-FR" sz="1400" dirty="0">
                <a:solidFill>
                  <a:schemeClr val="bg2">
                    <a:lumMod val="25000"/>
                  </a:schemeClr>
                </a:solidFill>
              </a:rPr>
              <a:t>, </a:t>
            </a:r>
            <a:r>
              <a:rPr lang="fr-FR" sz="1400" dirty="0" err="1">
                <a:solidFill>
                  <a:schemeClr val="bg2">
                    <a:lumMod val="25000"/>
                  </a:schemeClr>
                </a:solidFill>
              </a:rPr>
              <a:t>Sunstein</a:t>
            </a:r>
            <a:r>
              <a:rPr lang="fr-FR" sz="1400" dirty="0">
                <a:solidFill>
                  <a:schemeClr val="bg2">
                    <a:lumMod val="25000"/>
                  </a:schemeClr>
                </a:solidFill>
              </a:rPr>
              <a:t>, 2021</a:t>
            </a:r>
            <a:endParaRPr lang="en-US" sz="1400" dirty="0">
              <a:solidFill>
                <a:schemeClr val="bg2">
                  <a:lumMod val="25000"/>
                </a:schemeClr>
              </a:solidFill>
            </a:endParaRPr>
          </a:p>
        </p:txBody>
      </p:sp>
      <p:sp>
        <p:nvSpPr>
          <p:cNvPr id="3" name="TextBox 2">
            <a:extLst>
              <a:ext uri="{FF2B5EF4-FFF2-40B4-BE49-F238E27FC236}">
                <a16:creationId xmlns:a16="http://schemas.microsoft.com/office/drawing/2014/main" id="{9FA8FA93-0685-6B29-6988-6B8DE8E078DE}"/>
              </a:ext>
            </a:extLst>
          </p:cNvPr>
          <p:cNvSpPr txBox="1"/>
          <p:nvPr/>
        </p:nvSpPr>
        <p:spPr>
          <a:xfrm>
            <a:off x="6306940" y="2221125"/>
            <a:ext cx="5674120" cy="2954655"/>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fr-FR" dirty="0">
                <a:solidFill>
                  <a:schemeClr val="bg2">
                    <a:lumMod val="25000"/>
                  </a:schemeClr>
                </a:solidFill>
              </a:rPr>
              <a:t>Faire juger de façon indépendante et privée </a:t>
            </a:r>
          </a:p>
          <a:p>
            <a:pPr marL="285750" indent="-285750">
              <a:spcAft>
                <a:spcPts val="1800"/>
              </a:spcAft>
              <a:buFont typeface="Arial" panose="020B0604020202020204" pitchFamily="34" charset="0"/>
              <a:buChar char="•"/>
            </a:pPr>
            <a:r>
              <a:rPr lang="fr-FR" dirty="0">
                <a:solidFill>
                  <a:schemeClr val="bg2">
                    <a:lumMod val="25000"/>
                  </a:schemeClr>
                </a:solidFill>
              </a:rPr>
              <a:t>Agréger les jugements indépendants </a:t>
            </a:r>
            <a:br>
              <a:rPr lang="fr-FR" dirty="0">
                <a:solidFill>
                  <a:schemeClr val="bg2">
                    <a:lumMod val="25000"/>
                  </a:schemeClr>
                </a:solidFill>
              </a:rPr>
            </a:br>
            <a:r>
              <a:rPr lang="fr-FR" dirty="0">
                <a:solidFill>
                  <a:schemeClr val="bg2">
                    <a:lumMod val="25000"/>
                  </a:schemeClr>
                </a:solidFill>
              </a:rPr>
              <a:t>– pondérer (moyenne ou autre) pour lisser la variabilité individuelle </a:t>
            </a:r>
          </a:p>
          <a:p>
            <a:pPr marL="285750" indent="-285750">
              <a:spcAft>
                <a:spcPts val="1800"/>
              </a:spcAft>
              <a:buFont typeface="Arial" panose="020B0604020202020204" pitchFamily="34" charset="0"/>
              <a:buChar char="•"/>
            </a:pPr>
            <a:r>
              <a:rPr lang="fr-FR" dirty="0">
                <a:solidFill>
                  <a:schemeClr val="bg2">
                    <a:lumMod val="25000"/>
                  </a:schemeClr>
                </a:solidFill>
              </a:rPr>
              <a:t>Pondérer par l’expertise</a:t>
            </a:r>
          </a:p>
          <a:p>
            <a:pPr marL="285750" indent="-285750">
              <a:spcAft>
                <a:spcPts val="1800"/>
              </a:spcAft>
              <a:buFont typeface="Arial" panose="020B0604020202020204" pitchFamily="34" charset="0"/>
              <a:buChar char="•"/>
            </a:pPr>
            <a:r>
              <a:rPr lang="fr-FR" dirty="0">
                <a:solidFill>
                  <a:schemeClr val="bg2">
                    <a:lumMod val="25000"/>
                  </a:schemeClr>
                </a:solidFill>
              </a:rPr>
              <a:t>Calibrer la confiance</a:t>
            </a:r>
          </a:p>
          <a:p>
            <a:pPr marL="285750" indent="-285750">
              <a:spcAft>
                <a:spcPts val="1800"/>
              </a:spcAft>
              <a:buFont typeface="Arial" panose="020B0604020202020204" pitchFamily="34" charset="0"/>
              <a:buChar char="•"/>
            </a:pPr>
            <a:r>
              <a:rPr lang="fr-FR" dirty="0">
                <a:solidFill>
                  <a:schemeClr val="bg2">
                    <a:lumMod val="25000"/>
                  </a:schemeClr>
                </a:solidFill>
              </a:rPr>
              <a:t>…</a:t>
            </a:r>
          </a:p>
        </p:txBody>
      </p:sp>
      <p:sp>
        <p:nvSpPr>
          <p:cNvPr id="7" name="TextBox 6">
            <a:extLst>
              <a:ext uri="{FF2B5EF4-FFF2-40B4-BE49-F238E27FC236}">
                <a16:creationId xmlns:a16="http://schemas.microsoft.com/office/drawing/2014/main" id="{B1068A25-E322-03E7-C3A6-7157E6B3069C}"/>
              </a:ext>
            </a:extLst>
          </p:cNvPr>
          <p:cNvSpPr txBox="1"/>
          <p:nvPr/>
        </p:nvSpPr>
        <p:spPr>
          <a:xfrm>
            <a:off x="3047999" y="1532758"/>
            <a:ext cx="6110342" cy="369332"/>
          </a:xfrm>
          <a:prstGeom prst="rect">
            <a:avLst/>
          </a:prstGeom>
          <a:noFill/>
        </p:spPr>
        <p:txBody>
          <a:bodyPr wrap="square">
            <a:spAutoFit/>
          </a:bodyPr>
          <a:lstStyle/>
          <a:p>
            <a:pPr>
              <a:spcAft>
                <a:spcPts val="1800"/>
              </a:spcAft>
            </a:pPr>
            <a:r>
              <a:rPr lang="fr-FR" dirty="0">
                <a:solidFill>
                  <a:srgbClr val="0070C0"/>
                </a:solidFill>
              </a:rPr>
              <a:t>Le but du jugement c’est la précision, pas l’expression</a:t>
            </a:r>
          </a:p>
        </p:txBody>
      </p:sp>
      <p:sp>
        <p:nvSpPr>
          <p:cNvPr id="5" name="Footer Placeholder 4">
            <a:extLst>
              <a:ext uri="{FF2B5EF4-FFF2-40B4-BE49-F238E27FC236}">
                <a16:creationId xmlns:a16="http://schemas.microsoft.com/office/drawing/2014/main" id="{45F5BC17-44F0-EDC9-6187-0D84ADD45634}"/>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5000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DD62-A3DB-DF96-5452-84963E25203E}"/>
              </a:ext>
            </a:extLst>
          </p:cNvPr>
          <p:cNvSpPr>
            <a:spLocks noGrp="1"/>
          </p:cNvSpPr>
          <p:nvPr>
            <p:ph type="title"/>
          </p:nvPr>
        </p:nvSpPr>
        <p:spPr/>
        <p:txBody>
          <a:bodyPr>
            <a:normAutofit/>
          </a:bodyPr>
          <a:lstStyle/>
          <a:p>
            <a:r>
              <a:rPr lang="fr-FR" sz="3200" dirty="0"/>
              <a:t>Prédire des évènements incertains</a:t>
            </a:r>
            <a:br>
              <a:rPr lang="fr-FR" sz="3200" dirty="0"/>
            </a:br>
            <a:r>
              <a:rPr lang="fr-FR" sz="3200" dirty="0"/>
              <a:t>- marchés de prédiction</a:t>
            </a:r>
            <a:endParaRPr lang="en-US" sz="3200" dirty="0"/>
          </a:p>
        </p:txBody>
      </p:sp>
      <p:sp>
        <p:nvSpPr>
          <p:cNvPr id="4" name="Slide Number Placeholder 3">
            <a:extLst>
              <a:ext uri="{FF2B5EF4-FFF2-40B4-BE49-F238E27FC236}">
                <a16:creationId xmlns:a16="http://schemas.microsoft.com/office/drawing/2014/main" id="{B321F6CB-BF0C-DFD3-B73B-C7EB08A0C93E}"/>
              </a:ext>
            </a:extLst>
          </p:cNvPr>
          <p:cNvSpPr>
            <a:spLocks noGrp="1"/>
          </p:cNvSpPr>
          <p:nvPr>
            <p:ph type="sldNum" sz="quarter" idx="12"/>
          </p:nvPr>
        </p:nvSpPr>
        <p:spPr/>
        <p:txBody>
          <a:bodyPr/>
          <a:lstStyle/>
          <a:p>
            <a:fld id="{F95E6910-D586-4B1A-BC87-A1DD68C0FBEB}" type="slidenum">
              <a:rPr lang="en-US" smtClean="0"/>
              <a:t>7</a:t>
            </a:fld>
            <a:endParaRPr lang="en-US"/>
          </a:p>
        </p:txBody>
      </p:sp>
      <p:pic>
        <p:nvPicPr>
          <p:cNvPr id="5" name="Picture 4">
            <a:extLst>
              <a:ext uri="{FF2B5EF4-FFF2-40B4-BE49-F238E27FC236}">
                <a16:creationId xmlns:a16="http://schemas.microsoft.com/office/drawing/2014/main" id="{4FED31B2-3C26-C8EE-F66C-F805C25B61D9}"/>
              </a:ext>
            </a:extLst>
          </p:cNvPr>
          <p:cNvPicPr>
            <a:picLocks noChangeAspect="1"/>
          </p:cNvPicPr>
          <p:nvPr/>
        </p:nvPicPr>
        <p:blipFill>
          <a:blip r:embed="rId3"/>
          <a:srcRect l="3170"/>
          <a:stretch>
            <a:fillRect/>
          </a:stretch>
        </p:blipFill>
        <p:spPr>
          <a:xfrm>
            <a:off x="735143" y="3336170"/>
            <a:ext cx="4645240" cy="2816676"/>
          </a:xfrm>
          <a:prstGeom prst="rect">
            <a:avLst/>
          </a:prstGeom>
        </p:spPr>
      </p:pic>
      <p:pic>
        <p:nvPicPr>
          <p:cNvPr id="6" name="Picture 5" descr="A person standing in front of a screen with a person pointing at a picture&#10;&#10;AI-generated content may be incorrect.">
            <a:extLst>
              <a:ext uri="{FF2B5EF4-FFF2-40B4-BE49-F238E27FC236}">
                <a16:creationId xmlns:a16="http://schemas.microsoft.com/office/drawing/2014/main" id="{229D8115-8545-3039-ADD2-90243C731C44}"/>
              </a:ext>
            </a:extLst>
          </p:cNvPr>
          <p:cNvPicPr>
            <a:picLocks noChangeAspect="1"/>
          </p:cNvPicPr>
          <p:nvPr/>
        </p:nvPicPr>
        <p:blipFill>
          <a:blip r:embed="rId4">
            <a:extLst>
              <a:ext uri="{28A0092B-C50C-407E-A947-70E740481C1C}">
                <a14:useLocalDpi xmlns:a14="http://schemas.microsoft.com/office/drawing/2010/main" val="0"/>
              </a:ext>
            </a:extLst>
          </a:blip>
          <a:srcRect b="12867"/>
          <a:stretch>
            <a:fillRect/>
          </a:stretch>
        </p:blipFill>
        <p:spPr>
          <a:xfrm>
            <a:off x="101866" y="1448946"/>
            <a:ext cx="2926080" cy="1535370"/>
          </a:xfrm>
          <a:prstGeom prst="rect">
            <a:avLst/>
          </a:prstGeom>
        </p:spPr>
      </p:pic>
      <p:pic>
        <p:nvPicPr>
          <p:cNvPr id="7" name="Picture 6" descr="A person pointing at a map&#10;&#10;AI-generated content may be incorrect.">
            <a:extLst>
              <a:ext uri="{FF2B5EF4-FFF2-40B4-BE49-F238E27FC236}">
                <a16:creationId xmlns:a16="http://schemas.microsoft.com/office/drawing/2014/main" id="{3D7A8627-4019-D003-A759-F21D965227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363" y="1448946"/>
            <a:ext cx="2926080" cy="1535370"/>
          </a:xfrm>
          <a:prstGeom prst="rect">
            <a:avLst/>
          </a:prstGeom>
        </p:spPr>
      </p:pic>
      <p:cxnSp>
        <p:nvCxnSpPr>
          <p:cNvPr id="9" name="Straight Connector 8">
            <a:extLst>
              <a:ext uri="{FF2B5EF4-FFF2-40B4-BE49-F238E27FC236}">
                <a16:creationId xmlns:a16="http://schemas.microsoft.com/office/drawing/2014/main" id="{9AE0A835-7F0B-29F9-82CD-7A50CB330ED5}"/>
              </a:ext>
            </a:extLst>
          </p:cNvPr>
          <p:cNvCxnSpPr>
            <a:cxnSpLocks/>
          </p:cNvCxnSpPr>
          <p:nvPr/>
        </p:nvCxnSpPr>
        <p:spPr>
          <a:xfrm>
            <a:off x="3588026" y="5471739"/>
            <a:ext cx="427383" cy="884611"/>
          </a:xfrm>
          <a:prstGeom prst="line">
            <a:avLst/>
          </a:prstGeom>
          <a:ln>
            <a:prstDash val="sysDot"/>
          </a:ln>
        </p:spPr>
        <p:style>
          <a:lnRef idx="2">
            <a:schemeClr val="accent4"/>
          </a:lnRef>
          <a:fillRef idx="0">
            <a:schemeClr val="accent4"/>
          </a:fillRef>
          <a:effectRef idx="1">
            <a:schemeClr val="accent4"/>
          </a:effectRef>
          <a:fontRef idx="minor">
            <a:schemeClr val="tx1"/>
          </a:fontRef>
        </p:style>
      </p:cxnSp>
      <p:sp>
        <p:nvSpPr>
          <p:cNvPr id="10" name="TextBox 9">
            <a:extLst>
              <a:ext uri="{FF2B5EF4-FFF2-40B4-BE49-F238E27FC236}">
                <a16:creationId xmlns:a16="http://schemas.microsoft.com/office/drawing/2014/main" id="{D9D45EEA-2A0C-9D23-2985-4BBA7C316BF2}"/>
              </a:ext>
            </a:extLst>
          </p:cNvPr>
          <p:cNvSpPr txBox="1"/>
          <p:nvPr/>
        </p:nvSpPr>
        <p:spPr>
          <a:xfrm>
            <a:off x="2385391" y="6356350"/>
            <a:ext cx="3260035" cy="307777"/>
          </a:xfrm>
          <a:prstGeom prst="rect">
            <a:avLst/>
          </a:prstGeom>
          <a:noFill/>
        </p:spPr>
        <p:txBody>
          <a:bodyPr wrap="square" rtlCol="0">
            <a:spAutoFit/>
          </a:bodyPr>
          <a:lstStyle/>
          <a:p>
            <a:r>
              <a:rPr lang="fr-FR" sz="1400" dirty="0"/>
              <a:t>Kamala Harris annonce sa candidature</a:t>
            </a:r>
            <a:endParaRPr lang="en-US" sz="1400" dirty="0"/>
          </a:p>
        </p:txBody>
      </p:sp>
      <p:cxnSp>
        <p:nvCxnSpPr>
          <p:cNvPr id="12" name="Straight Connector 11">
            <a:extLst>
              <a:ext uri="{FF2B5EF4-FFF2-40B4-BE49-F238E27FC236}">
                <a16:creationId xmlns:a16="http://schemas.microsoft.com/office/drawing/2014/main" id="{2317C335-62F7-E6BC-1B7F-D1C722BCE53E}"/>
              </a:ext>
            </a:extLst>
          </p:cNvPr>
          <p:cNvCxnSpPr>
            <a:cxnSpLocks/>
          </p:cNvCxnSpPr>
          <p:nvPr/>
        </p:nvCxnSpPr>
        <p:spPr>
          <a:xfrm flipV="1">
            <a:off x="4616037" y="3995531"/>
            <a:ext cx="1203324" cy="1043842"/>
          </a:xfrm>
          <a:prstGeom prst="line">
            <a:avLst/>
          </a:prstGeom>
          <a:ln>
            <a:solidFill>
              <a:srgbClr val="FF0000"/>
            </a:solidFill>
            <a:prstDash val="sysDot"/>
          </a:ln>
        </p:spPr>
        <p:style>
          <a:lnRef idx="2">
            <a:schemeClr val="accent4"/>
          </a:lnRef>
          <a:fillRef idx="0">
            <a:schemeClr val="accent4"/>
          </a:fillRef>
          <a:effectRef idx="1">
            <a:schemeClr val="accent4"/>
          </a:effectRef>
          <a:fontRef idx="minor">
            <a:schemeClr val="tx1"/>
          </a:fontRef>
        </p:style>
      </p:cxnSp>
      <p:sp>
        <p:nvSpPr>
          <p:cNvPr id="14" name="TextBox 13">
            <a:extLst>
              <a:ext uri="{FF2B5EF4-FFF2-40B4-BE49-F238E27FC236}">
                <a16:creationId xmlns:a16="http://schemas.microsoft.com/office/drawing/2014/main" id="{4FB80F00-8025-E8AE-0C71-F0A88B553B4B}"/>
              </a:ext>
            </a:extLst>
          </p:cNvPr>
          <p:cNvSpPr txBox="1"/>
          <p:nvPr/>
        </p:nvSpPr>
        <p:spPr>
          <a:xfrm>
            <a:off x="5819361" y="3841642"/>
            <a:ext cx="1128091" cy="307777"/>
          </a:xfrm>
          <a:prstGeom prst="rect">
            <a:avLst/>
          </a:prstGeom>
          <a:noFill/>
        </p:spPr>
        <p:txBody>
          <a:bodyPr wrap="square" rtlCol="0">
            <a:spAutoFit/>
          </a:bodyPr>
          <a:lstStyle/>
          <a:p>
            <a:pPr algn="ctr"/>
            <a:r>
              <a:rPr lang="fr-FR" sz="1400" dirty="0"/>
              <a:t>8 octobre</a:t>
            </a:r>
            <a:endParaRPr lang="en-US" sz="1400" dirty="0"/>
          </a:p>
        </p:txBody>
      </p:sp>
      <p:cxnSp>
        <p:nvCxnSpPr>
          <p:cNvPr id="15" name="Straight Connector 14">
            <a:extLst>
              <a:ext uri="{FF2B5EF4-FFF2-40B4-BE49-F238E27FC236}">
                <a16:creationId xmlns:a16="http://schemas.microsoft.com/office/drawing/2014/main" id="{13791741-556C-3054-DA7F-BDA6E2900180}"/>
              </a:ext>
            </a:extLst>
          </p:cNvPr>
          <p:cNvCxnSpPr>
            <a:cxnSpLocks/>
          </p:cNvCxnSpPr>
          <p:nvPr/>
        </p:nvCxnSpPr>
        <p:spPr>
          <a:xfrm flipV="1">
            <a:off x="5043764" y="4619204"/>
            <a:ext cx="870019" cy="298323"/>
          </a:xfrm>
          <a:prstGeom prst="line">
            <a:avLst/>
          </a:prstGeom>
          <a:ln>
            <a:solidFill>
              <a:srgbClr val="FF0000"/>
            </a:solidFill>
            <a:prstDash val="sysDot"/>
          </a:ln>
        </p:spPr>
        <p:style>
          <a:lnRef idx="2">
            <a:schemeClr val="accent4"/>
          </a:lnRef>
          <a:fillRef idx="0">
            <a:schemeClr val="accent4"/>
          </a:fillRef>
          <a:effectRef idx="1">
            <a:schemeClr val="accent4"/>
          </a:effectRef>
          <a:fontRef idx="minor">
            <a:schemeClr val="tx1"/>
          </a:fontRef>
        </p:style>
      </p:cxnSp>
      <p:sp>
        <p:nvSpPr>
          <p:cNvPr id="17" name="TextBox 16">
            <a:extLst>
              <a:ext uri="{FF2B5EF4-FFF2-40B4-BE49-F238E27FC236}">
                <a16:creationId xmlns:a16="http://schemas.microsoft.com/office/drawing/2014/main" id="{09677D3C-C7B9-EB6D-8026-50316C42D18B}"/>
              </a:ext>
            </a:extLst>
          </p:cNvPr>
          <p:cNvSpPr txBox="1"/>
          <p:nvPr/>
        </p:nvSpPr>
        <p:spPr>
          <a:xfrm>
            <a:off x="5907500" y="4460588"/>
            <a:ext cx="1128091" cy="523220"/>
          </a:xfrm>
          <a:prstGeom prst="rect">
            <a:avLst/>
          </a:prstGeom>
          <a:noFill/>
        </p:spPr>
        <p:txBody>
          <a:bodyPr wrap="square" rtlCol="0">
            <a:spAutoFit/>
          </a:bodyPr>
          <a:lstStyle/>
          <a:p>
            <a:pPr algn="ctr"/>
            <a:r>
              <a:rPr lang="fr-FR" sz="1400" dirty="0"/>
              <a:t>5 novembre (veille)</a:t>
            </a:r>
            <a:endParaRPr lang="en-US" sz="1400" dirty="0"/>
          </a:p>
        </p:txBody>
      </p:sp>
      <p:pic>
        <p:nvPicPr>
          <p:cNvPr id="21" name="Picture 20" descr="A graph of a political figure&#10;&#10;AI-generated content may be incorrect.">
            <a:extLst>
              <a:ext uri="{FF2B5EF4-FFF2-40B4-BE49-F238E27FC236}">
                <a16:creationId xmlns:a16="http://schemas.microsoft.com/office/drawing/2014/main" id="{90B2E9E6-F3A3-6145-31AC-0D5CE37651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6103" y="136525"/>
            <a:ext cx="3897415" cy="3340641"/>
          </a:xfrm>
          <a:prstGeom prst="rect">
            <a:avLst/>
          </a:prstGeom>
        </p:spPr>
      </p:pic>
      <p:grpSp>
        <p:nvGrpSpPr>
          <p:cNvPr id="16" name="Group 15">
            <a:extLst>
              <a:ext uri="{FF2B5EF4-FFF2-40B4-BE49-F238E27FC236}">
                <a16:creationId xmlns:a16="http://schemas.microsoft.com/office/drawing/2014/main" id="{F17B701D-C37E-0CE5-2F39-FC9342F4536B}"/>
              </a:ext>
            </a:extLst>
          </p:cNvPr>
          <p:cNvGrpSpPr/>
          <p:nvPr/>
        </p:nvGrpSpPr>
        <p:grpSpPr>
          <a:xfrm>
            <a:off x="7243819" y="3571366"/>
            <a:ext cx="4565001" cy="2832083"/>
            <a:chOff x="7243819" y="3571366"/>
            <a:chExt cx="4565001" cy="2832083"/>
          </a:xfrm>
        </p:grpSpPr>
        <p:pic>
          <p:nvPicPr>
            <p:cNvPr id="19" name="Picture 18" descr="A screenshot of a video game&#10;&#10;AI-generated content may be incorrect.">
              <a:extLst>
                <a:ext uri="{FF2B5EF4-FFF2-40B4-BE49-F238E27FC236}">
                  <a16:creationId xmlns:a16="http://schemas.microsoft.com/office/drawing/2014/main" id="{8ECB1EA9-97B4-23DC-EC49-9136A6FEB6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819" y="3571366"/>
              <a:ext cx="4565001" cy="2832083"/>
            </a:xfrm>
            <a:prstGeom prst="rect">
              <a:avLst/>
            </a:prstGeom>
          </p:spPr>
        </p:pic>
        <p:cxnSp>
          <p:nvCxnSpPr>
            <p:cNvPr id="8" name="Straight Connector 7">
              <a:extLst>
                <a:ext uri="{FF2B5EF4-FFF2-40B4-BE49-F238E27FC236}">
                  <a16:creationId xmlns:a16="http://schemas.microsoft.com/office/drawing/2014/main" id="{AB4D48D7-37B8-F98E-5868-704FC76C9FB1}"/>
                </a:ext>
              </a:extLst>
            </p:cNvPr>
            <p:cNvCxnSpPr>
              <a:cxnSpLocks/>
            </p:cNvCxnSpPr>
            <p:nvPr/>
          </p:nvCxnSpPr>
          <p:spPr>
            <a:xfrm flipH="1">
              <a:off x="7314939" y="5643880"/>
              <a:ext cx="438912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 name="Footer Placeholder 2">
            <a:extLst>
              <a:ext uri="{FF2B5EF4-FFF2-40B4-BE49-F238E27FC236}">
                <a16:creationId xmlns:a16="http://schemas.microsoft.com/office/drawing/2014/main" id="{97CDC29F-A962-B15C-E6E0-D7195A5F581C}"/>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52152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148B6-54AB-C57E-687B-6FFD8805E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8079A-F5C4-637A-116A-8C1FA21BBC1A}"/>
              </a:ext>
            </a:extLst>
          </p:cNvPr>
          <p:cNvSpPr>
            <a:spLocks noGrp="1"/>
          </p:cNvSpPr>
          <p:nvPr>
            <p:ph type="title"/>
          </p:nvPr>
        </p:nvSpPr>
        <p:spPr/>
        <p:txBody>
          <a:bodyPr>
            <a:normAutofit/>
          </a:bodyPr>
          <a:lstStyle/>
          <a:p>
            <a:r>
              <a:rPr lang="fr-FR" sz="2800" dirty="0"/>
              <a:t>Fonctionnement des marchés de prédiction</a:t>
            </a:r>
            <a:endParaRPr lang="en-US" sz="2800" dirty="0"/>
          </a:p>
        </p:txBody>
      </p:sp>
      <p:sp>
        <p:nvSpPr>
          <p:cNvPr id="4" name="Slide Number Placeholder 3">
            <a:extLst>
              <a:ext uri="{FF2B5EF4-FFF2-40B4-BE49-F238E27FC236}">
                <a16:creationId xmlns:a16="http://schemas.microsoft.com/office/drawing/2014/main" id="{031E4019-E61A-859F-B117-81B8CB9F8023}"/>
              </a:ext>
            </a:extLst>
          </p:cNvPr>
          <p:cNvSpPr>
            <a:spLocks noGrp="1"/>
          </p:cNvSpPr>
          <p:nvPr>
            <p:ph type="sldNum" sz="quarter" idx="12"/>
          </p:nvPr>
        </p:nvSpPr>
        <p:spPr/>
        <p:txBody>
          <a:bodyPr/>
          <a:lstStyle/>
          <a:p>
            <a:fld id="{F95E6910-D586-4B1A-BC87-A1DD68C0FBEB}" type="slidenum">
              <a:rPr lang="en-US" smtClean="0"/>
              <a:t>8</a:t>
            </a:fld>
            <a:endParaRPr lang="en-US" dirty="0"/>
          </a:p>
        </p:txBody>
      </p:sp>
      <p:sp>
        <p:nvSpPr>
          <p:cNvPr id="8" name="TextBox 7">
            <a:extLst>
              <a:ext uri="{FF2B5EF4-FFF2-40B4-BE49-F238E27FC236}">
                <a16:creationId xmlns:a16="http://schemas.microsoft.com/office/drawing/2014/main" id="{FDB10380-F538-1F8B-E067-4C60DDA0204E}"/>
              </a:ext>
            </a:extLst>
          </p:cNvPr>
          <p:cNvSpPr txBox="1"/>
          <p:nvPr/>
        </p:nvSpPr>
        <p:spPr>
          <a:xfrm>
            <a:off x="6165574" y="1704516"/>
            <a:ext cx="6026426" cy="3554819"/>
          </a:xfrm>
          <a:prstGeom prst="rect">
            <a:avLst/>
          </a:prstGeom>
          <a:noFill/>
        </p:spPr>
        <p:txBody>
          <a:bodyPr wrap="square" rtlCol="0" anchor="ctr">
            <a:spAutoFit/>
          </a:bodyPr>
          <a:lstStyle/>
          <a:p>
            <a:pPr marL="285750" indent="-285750">
              <a:spcAft>
                <a:spcPts val="1800"/>
              </a:spcAft>
              <a:buFont typeface="Arial" panose="020B0604020202020204" pitchFamily="34" charset="0"/>
              <a:buChar char="•"/>
            </a:pPr>
            <a:r>
              <a:rPr lang="fr-FR" dirty="0">
                <a:solidFill>
                  <a:schemeClr val="bg2">
                    <a:lumMod val="25000"/>
                  </a:schemeClr>
                </a:solidFill>
              </a:rPr>
              <a:t>Achat/vente de parts représentant l’issue d’événements futurs avec termes et conditions prédéfinis</a:t>
            </a:r>
          </a:p>
          <a:p>
            <a:pPr marL="285750" indent="-285750">
              <a:spcAft>
                <a:spcPts val="600"/>
              </a:spcAft>
              <a:buFont typeface="Arial" panose="020B0604020202020204" pitchFamily="34" charset="0"/>
              <a:buChar char="•"/>
            </a:pPr>
            <a:r>
              <a:rPr lang="fr-FR" dirty="0">
                <a:solidFill>
                  <a:schemeClr val="bg2">
                    <a:lumMod val="25000"/>
                  </a:schemeClr>
                </a:solidFill>
              </a:rPr>
              <a:t>2 parts: OUI et NON ; chaque part est </a:t>
            </a:r>
            <a:r>
              <a:rPr lang="fr-FR" dirty="0" err="1">
                <a:solidFill>
                  <a:schemeClr val="bg2">
                    <a:lumMod val="25000"/>
                  </a:schemeClr>
                </a:solidFill>
              </a:rPr>
              <a:t>côtée</a:t>
            </a:r>
            <a:r>
              <a:rPr lang="fr-FR" dirty="0">
                <a:solidFill>
                  <a:schemeClr val="bg2">
                    <a:lumMod val="25000"/>
                  </a:schemeClr>
                </a:solidFill>
              </a:rPr>
              <a:t> entre 0 et 1</a:t>
            </a:r>
          </a:p>
          <a:p>
            <a:pPr marL="285750" indent="-285750">
              <a:spcAft>
                <a:spcPts val="1800"/>
              </a:spcAft>
              <a:buFont typeface="Arial" panose="020B0604020202020204" pitchFamily="34" charset="0"/>
              <a:buChar char="•"/>
            </a:pPr>
            <a:r>
              <a:rPr lang="fr-FR" dirty="0">
                <a:solidFill>
                  <a:schemeClr val="bg2">
                    <a:lumMod val="25000"/>
                  </a:schemeClr>
                </a:solidFill>
              </a:rPr>
              <a:t>Match 1 acheteur et 1 vendeur. ex.: un acheteur pour OUI à 0,57€ et un acheteur pour NON à 0,43€</a:t>
            </a:r>
          </a:p>
          <a:p>
            <a:pPr marL="285750" indent="-285750">
              <a:spcAft>
                <a:spcPts val="600"/>
              </a:spcAft>
              <a:buFont typeface="Arial" panose="020B0604020202020204" pitchFamily="34" charset="0"/>
              <a:buChar char="•"/>
            </a:pPr>
            <a:r>
              <a:rPr lang="fr-FR" dirty="0">
                <a:solidFill>
                  <a:schemeClr val="bg2">
                    <a:lumMod val="25000"/>
                  </a:schemeClr>
                </a:solidFill>
              </a:rPr>
              <a:t>Résolution:</a:t>
            </a:r>
          </a:p>
          <a:p>
            <a:pPr marL="742950" lvl="1" indent="-285750">
              <a:spcAft>
                <a:spcPts val="600"/>
              </a:spcAft>
              <a:buFont typeface="Arial" panose="020B0604020202020204" pitchFamily="34" charset="0"/>
              <a:buChar char="•"/>
            </a:pPr>
            <a:r>
              <a:rPr lang="fr-FR" dirty="0">
                <a:solidFill>
                  <a:schemeClr val="bg2">
                    <a:lumMod val="25000"/>
                  </a:schemeClr>
                </a:solidFill>
              </a:rPr>
              <a:t>Si l’événement se produit, chaque part OUI vaut 1€ et chaque NON vaut 0€</a:t>
            </a:r>
          </a:p>
          <a:p>
            <a:pPr marL="742950" lvl="1" indent="-285750">
              <a:spcAft>
                <a:spcPts val="600"/>
              </a:spcAft>
              <a:buFont typeface="Arial" panose="020B0604020202020204" pitchFamily="34" charset="0"/>
              <a:buChar char="•"/>
            </a:pPr>
            <a:r>
              <a:rPr lang="fr-FR" dirty="0">
                <a:solidFill>
                  <a:schemeClr val="bg2">
                    <a:lumMod val="25000"/>
                  </a:schemeClr>
                </a:solidFill>
              </a:rPr>
              <a:t>Si l’événement ne se produit pas, chaque part NON vaut 1€ et chaque OUI vaut 0€</a:t>
            </a:r>
          </a:p>
        </p:txBody>
      </p:sp>
      <p:pic>
        <p:nvPicPr>
          <p:cNvPr id="11" name="Picture 10" descr="A screenshot of a phone&#10;&#10;AI-generated content may be incorrect.">
            <a:extLst>
              <a:ext uri="{FF2B5EF4-FFF2-40B4-BE49-F238E27FC236}">
                <a16:creationId xmlns:a16="http://schemas.microsoft.com/office/drawing/2014/main" id="{579B4E21-628E-4876-281B-7773410EC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53" y="1262273"/>
            <a:ext cx="5817637" cy="2500222"/>
          </a:xfrm>
          <a:prstGeom prst="rect">
            <a:avLst/>
          </a:prstGeom>
        </p:spPr>
      </p:pic>
      <p:sp>
        <p:nvSpPr>
          <p:cNvPr id="16" name="TextBox 15">
            <a:extLst>
              <a:ext uri="{FF2B5EF4-FFF2-40B4-BE49-F238E27FC236}">
                <a16:creationId xmlns:a16="http://schemas.microsoft.com/office/drawing/2014/main" id="{9F8A80A6-6EED-3C3F-C2A5-F5E9E0D3193D}"/>
              </a:ext>
            </a:extLst>
          </p:cNvPr>
          <p:cNvSpPr txBox="1"/>
          <p:nvPr/>
        </p:nvSpPr>
        <p:spPr>
          <a:xfrm>
            <a:off x="176453" y="4122866"/>
            <a:ext cx="5817637" cy="1708160"/>
          </a:xfrm>
          <a:prstGeom prst="rect">
            <a:avLst/>
          </a:prstGeom>
          <a:noFill/>
        </p:spPr>
        <p:txBody>
          <a:bodyPr wrap="square">
            <a:spAutoFit/>
          </a:bodyPr>
          <a:lstStyle/>
          <a:p>
            <a:pPr marL="285750" indent="-285750">
              <a:spcAft>
                <a:spcPts val="600"/>
              </a:spcAft>
              <a:buFont typeface="Arial" panose="020B0604020202020204" pitchFamily="34" charset="0"/>
              <a:buChar char="•"/>
            </a:pPr>
            <a:r>
              <a:rPr lang="fr-FR" dirty="0">
                <a:solidFill>
                  <a:srgbClr val="0070C0"/>
                </a:solidFill>
              </a:rPr>
              <a:t>Prix d’une part: probabilité estimée par le marché</a:t>
            </a:r>
          </a:p>
          <a:p>
            <a:pPr marL="285750" indent="-285750">
              <a:spcAft>
                <a:spcPts val="600"/>
              </a:spcAft>
              <a:buFont typeface="Arial" panose="020B0604020202020204" pitchFamily="34" charset="0"/>
              <a:buChar char="•"/>
            </a:pPr>
            <a:r>
              <a:rPr lang="fr-FR" dirty="0">
                <a:solidFill>
                  <a:srgbClr val="0070C0"/>
                </a:solidFill>
              </a:rPr>
              <a:t>Favorise les informations pertinentes</a:t>
            </a:r>
          </a:p>
          <a:p>
            <a:pPr marL="285750" indent="-285750">
              <a:spcAft>
                <a:spcPts val="600"/>
              </a:spcAft>
              <a:buFont typeface="Arial" panose="020B0604020202020204" pitchFamily="34" charset="0"/>
              <a:buChar char="•"/>
            </a:pPr>
            <a:r>
              <a:rPr lang="fr-FR" dirty="0">
                <a:solidFill>
                  <a:srgbClr val="0070C0"/>
                </a:solidFill>
              </a:rPr>
              <a:t>Permet d’enregistrer et suivre les performances</a:t>
            </a:r>
          </a:p>
          <a:p>
            <a:pPr marL="285750" indent="-285750">
              <a:spcAft>
                <a:spcPts val="600"/>
              </a:spcAft>
              <a:buFont typeface="Arial" panose="020B0604020202020204" pitchFamily="34" charset="0"/>
              <a:buChar char="•"/>
            </a:pPr>
            <a:r>
              <a:rPr lang="fr-FR" dirty="0">
                <a:solidFill>
                  <a:srgbClr val="0070C0"/>
                </a:solidFill>
              </a:rPr>
              <a:t>Peut être employé comme support aux décisions (ex.: Google) ou méthode de sondage</a:t>
            </a:r>
          </a:p>
        </p:txBody>
      </p:sp>
      <p:sp>
        <p:nvSpPr>
          <p:cNvPr id="18" name="Rectangle 17">
            <a:extLst>
              <a:ext uri="{FF2B5EF4-FFF2-40B4-BE49-F238E27FC236}">
                <a16:creationId xmlns:a16="http://schemas.microsoft.com/office/drawing/2014/main" id="{A7F3D72B-2C6F-3073-8D38-78EF16538153}"/>
              </a:ext>
            </a:extLst>
          </p:cNvPr>
          <p:cNvSpPr/>
          <p:nvPr/>
        </p:nvSpPr>
        <p:spPr>
          <a:xfrm>
            <a:off x="268357" y="1262273"/>
            <a:ext cx="5725733" cy="70567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197D45-3B1D-C598-19B9-06C9E463910E}"/>
              </a:ext>
            </a:extLst>
          </p:cNvPr>
          <p:cNvSpPr/>
          <p:nvPr/>
        </p:nvSpPr>
        <p:spPr>
          <a:xfrm>
            <a:off x="2703443" y="1928191"/>
            <a:ext cx="1510748" cy="36037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4C0C3A2-8763-B788-75D9-0A592E13EF7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2112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8" grpId="1" animBg="1"/>
      <p:bldP spid="20" grpId="0" animBg="1"/>
      <p:bldP spid="2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175C8-DB56-557C-F3D0-A973C3F95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95090-E6D2-0CE9-B36D-526D51F1C8CA}"/>
              </a:ext>
            </a:extLst>
          </p:cNvPr>
          <p:cNvSpPr>
            <a:spLocks noGrp="1"/>
          </p:cNvSpPr>
          <p:nvPr>
            <p:ph type="title"/>
          </p:nvPr>
        </p:nvSpPr>
        <p:spPr>
          <a:xfrm>
            <a:off x="838200" y="212725"/>
            <a:ext cx="10515600" cy="1325563"/>
          </a:xfrm>
        </p:spPr>
        <p:txBody>
          <a:bodyPr/>
          <a:lstStyle/>
          <a:p>
            <a:r>
              <a:rPr lang="fr-FR" dirty="0"/>
              <a:t>Principes des marchés de prédiction</a:t>
            </a:r>
            <a:endParaRPr lang="en-US" dirty="0"/>
          </a:p>
        </p:txBody>
      </p:sp>
      <p:sp>
        <p:nvSpPr>
          <p:cNvPr id="4" name="Slide Number Placeholder 3">
            <a:extLst>
              <a:ext uri="{FF2B5EF4-FFF2-40B4-BE49-F238E27FC236}">
                <a16:creationId xmlns:a16="http://schemas.microsoft.com/office/drawing/2014/main" id="{4FE4140C-3E0C-5108-8423-05755B2A46E6}"/>
              </a:ext>
            </a:extLst>
          </p:cNvPr>
          <p:cNvSpPr>
            <a:spLocks noGrp="1"/>
          </p:cNvSpPr>
          <p:nvPr>
            <p:ph type="sldNum" sz="quarter" idx="12"/>
          </p:nvPr>
        </p:nvSpPr>
        <p:spPr/>
        <p:txBody>
          <a:bodyPr/>
          <a:lstStyle/>
          <a:p>
            <a:fld id="{F95E6910-D586-4B1A-BC87-A1DD68C0FBEB}" type="slidenum">
              <a:rPr lang="en-US" smtClean="0"/>
              <a:t>9</a:t>
            </a:fld>
            <a:endParaRPr lang="en-US" dirty="0"/>
          </a:p>
        </p:txBody>
      </p:sp>
      <p:sp>
        <p:nvSpPr>
          <p:cNvPr id="3" name="TextBox 2">
            <a:extLst>
              <a:ext uri="{FF2B5EF4-FFF2-40B4-BE49-F238E27FC236}">
                <a16:creationId xmlns:a16="http://schemas.microsoft.com/office/drawing/2014/main" id="{B5C21ACF-CC26-8600-95F4-24E4707A4D7B}"/>
              </a:ext>
            </a:extLst>
          </p:cNvPr>
          <p:cNvSpPr txBox="1"/>
          <p:nvPr/>
        </p:nvSpPr>
        <p:spPr>
          <a:xfrm>
            <a:off x="173108" y="1450971"/>
            <a:ext cx="5824330" cy="4247317"/>
          </a:xfrm>
          <a:prstGeom prst="rect">
            <a:avLst/>
          </a:prstGeom>
          <a:noFill/>
        </p:spPr>
        <p:txBody>
          <a:bodyPr wrap="square" rtlCol="0">
            <a:spAutoFit/>
          </a:bodyPr>
          <a:lstStyle/>
          <a:p>
            <a:r>
              <a:rPr lang="fr-FR" dirty="0">
                <a:solidFill>
                  <a:srgbClr val="0070C0"/>
                </a:solidFill>
              </a:rPr>
              <a:t>1. Sagesse vs </a:t>
            </a:r>
            <a:r>
              <a:rPr lang="fr-FR" dirty="0">
                <a:solidFill>
                  <a:schemeClr val="accent2"/>
                </a:solidFill>
              </a:rPr>
              <a:t>Stupidité des foules</a:t>
            </a:r>
          </a:p>
          <a:p>
            <a:pPr marL="285750" indent="-285750">
              <a:buFont typeface="Arial" panose="020B0604020202020204" pitchFamily="34" charset="0"/>
              <a:buChar char="•"/>
            </a:pPr>
            <a:r>
              <a:rPr lang="fr-FR" dirty="0">
                <a:solidFill>
                  <a:schemeClr val="bg2">
                    <a:lumMod val="25000"/>
                  </a:schemeClr>
                </a:solidFill>
              </a:rPr>
              <a:t>Jugement agrégé d’un large groupe plus précis que celui d’un expert</a:t>
            </a:r>
          </a:p>
          <a:p>
            <a:pPr marL="285750" indent="-285750">
              <a:buFont typeface="Arial" panose="020B0604020202020204" pitchFamily="34" charset="0"/>
              <a:buChar char="•"/>
            </a:pPr>
            <a:r>
              <a:rPr lang="fr-FR" dirty="0">
                <a:solidFill>
                  <a:schemeClr val="bg2">
                    <a:lumMod val="25000"/>
                  </a:schemeClr>
                </a:solidFill>
              </a:rPr>
              <a:t>Requière prédictions privées, indépendantes et diverses</a:t>
            </a:r>
          </a:p>
          <a:p>
            <a:endParaRPr lang="fr-FR" dirty="0"/>
          </a:p>
          <a:p>
            <a:endParaRPr lang="fr-FR" dirty="0"/>
          </a:p>
          <a:p>
            <a:endParaRPr lang="fr-FR" dirty="0"/>
          </a:p>
          <a:p>
            <a:endParaRPr lang="fr-FR" dirty="0"/>
          </a:p>
          <a:p>
            <a:endParaRPr lang="fr-FR" dirty="0"/>
          </a:p>
          <a:p>
            <a:endParaRPr lang="fr-FR" dirty="0"/>
          </a:p>
          <a:p>
            <a:endParaRPr lang="fr-FR" dirty="0">
              <a:solidFill>
                <a:srgbClr val="0070C0"/>
              </a:solidFill>
            </a:endParaRPr>
          </a:p>
          <a:p>
            <a:r>
              <a:rPr lang="fr-FR" dirty="0">
                <a:solidFill>
                  <a:schemeClr val="accent2"/>
                </a:solidFill>
              </a:rPr>
              <a:t>Si les participants se copient ou ancrent leurs croyances sur des informations communes erronées, le marché peut converger vers des valeurs incorrectes</a:t>
            </a:r>
            <a:endParaRPr lang="en-US" dirty="0">
              <a:solidFill>
                <a:schemeClr val="accent2"/>
              </a:solidFill>
            </a:endParaRPr>
          </a:p>
        </p:txBody>
      </p:sp>
      <p:grpSp>
        <p:nvGrpSpPr>
          <p:cNvPr id="12" name="Group 11">
            <a:extLst>
              <a:ext uri="{FF2B5EF4-FFF2-40B4-BE49-F238E27FC236}">
                <a16:creationId xmlns:a16="http://schemas.microsoft.com/office/drawing/2014/main" id="{76BA4A82-9617-99E3-C2CC-8D74FC52D47F}"/>
              </a:ext>
            </a:extLst>
          </p:cNvPr>
          <p:cNvGrpSpPr/>
          <p:nvPr/>
        </p:nvGrpSpPr>
        <p:grpSpPr>
          <a:xfrm>
            <a:off x="390527" y="2955810"/>
            <a:ext cx="5185326" cy="1695703"/>
            <a:chOff x="370648" y="4367165"/>
            <a:chExt cx="5185326" cy="1695703"/>
          </a:xfrm>
        </p:grpSpPr>
        <p:pic>
          <p:nvPicPr>
            <p:cNvPr id="9" name="Picture 8" descr="A cow standing in a field&#10;&#10;AI-generated content may be incorrect.">
              <a:extLst>
                <a:ext uri="{FF2B5EF4-FFF2-40B4-BE49-F238E27FC236}">
                  <a16:creationId xmlns:a16="http://schemas.microsoft.com/office/drawing/2014/main" id="{4D15A1DB-52B1-13ED-4BCF-16A055AF2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48" y="4367165"/>
              <a:ext cx="2714625" cy="1685925"/>
            </a:xfrm>
            <a:prstGeom prst="rect">
              <a:avLst/>
            </a:prstGeom>
          </p:spPr>
        </p:pic>
        <p:sp>
          <p:nvSpPr>
            <p:cNvPr id="10" name="Rectangle 9">
              <a:extLst>
                <a:ext uri="{FF2B5EF4-FFF2-40B4-BE49-F238E27FC236}">
                  <a16:creationId xmlns:a16="http://schemas.microsoft.com/office/drawing/2014/main" id="{69D43490-350E-19CA-9699-82802EA77010}"/>
                </a:ext>
              </a:extLst>
            </p:cNvPr>
            <p:cNvSpPr/>
            <p:nvPr/>
          </p:nvSpPr>
          <p:spPr>
            <a:xfrm>
              <a:off x="3085273" y="4367165"/>
              <a:ext cx="2470701" cy="1695703"/>
            </a:xfrm>
            <a:prstGeom prst="rect">
              <a:avLst/>
            </a:prstGeom>
            <a:solidFill>
              <a:srgbClr val="FEF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5498E2-111A-3C69-B94B-3FA47D8C3EB9}"/>
                </a:ext>
              </a:extLst>
            </p:cNvPr>
            <p:cNvSpPr txBox="1"/>
            <p:nvPr/>
          </p:nvSpPr>
          <p:spPr>
            <a:xfrm>
              <a:off x="2643809" y="4733073"/>
              <a:ext cx="2892287" cy="954107"/>
            </a:xfrm>
            <a:prstGeom prst="rect">
              <a:avLst/>
            </a:prstGeom>
            <a:noFill/>
          </p:spPr>
          <p:txBody>
            <a:bodyPr wrap="square" rtlCol="0" anchor="ctr">
              <a:spAutoFit/>
            </a:bodyPr>
            <a:lstStyle/>
            <a:p>
              <a:pPr marL="742950" lvl="1" indent="-285750">
                <a:buFont typeface="Arial" panose="020B0604020202020204" pitchFamily="34" charset="0"/>
                <a:buChar char="•"/>
              </a:pPr>
              <a:r>
                <a:rPr lang="fr-FR" sz="1400" dirty="0"/>
                <a:t>787 estimations</a:t>
              </a:r>
            </a:p>
            <a:p>
              <a:pPr marL="742950" lvl="1" indent="-285750">
                <a:buFont typeface="Arial" panose="020B0604020202020204" pitchFamily="34" charset="0"/>
                <a:buChar char="•"/>
              </a:pPr>
              <a:r>
                <a:rPr lang="fr-FR" sz="1400" dirty="0"/>
                <a:t>Moyenne: 1197 livres</a:t>
              </a:r>
            </a:p>
            <a:p>
              <a:pPr marL="742950" lvl="1" indent="-285750">
                <a:buFont typeface="Arial" panose="020B0604020202020204" pitchFamily="34" charset="0"/>
                <a:buChar char="•"/>
              </a:pPr>
              <a:r>
                <a:rPr lang="fr-FR" sz="1400" dirty="0"/>
                <a:t>Médiane: 1207 livres</a:t>
              </a:r>
            </a:p>
            <a:p>
              <a:pPr marL="742950" lvl="1" indent="-285750">
                <a:buFont typeface="Arial" panose="020B0604020202020204" pitchFamily="34" charset="0"/>
                <a:buChar char="•"/>
              </a:pPr>
              <a:r>
                <a:rPr lang="fr-FR" sz="1400" dirty="0"/>
                <a:t>Poids réel: 1198 livres</a:t>
              </a:r>
            </a:p>
          </p:txBody>
        </p:sp>
      </p:grpSp>
      <p:grpSp>
        <p:nvGrpSpPr>
          <p:cNvPr id="5" name="Group 4">
            <a:extLst>
              <a:ext uri="{FF2B5EF4-FFF2-40B4-BE49-F238E27FC236}">
                <a16:creationId xmlns:a16="http://schemas.microsoft.com/office/drawing/2014/main" id="{3CC1D3FF-6A97-F8CF-6114-57160D1B5CE1}"/>
              </a:ext>
            </a:extLst>
          </p:cNvPr>
          <p:cNvGrpSpPr/>
          <p:nvPr/>
        </p:nvGrpSpPr>
        <p:grpSpPr>
          <a:xfrm>
            <a:off x="6167644" y="1538288"/>
            <a:ext cx="5824330" cy="2933449"/>
            <a:chOff x="6167644" y="1538288"/>
            <a:chExt cx="5824330" cy="2933449"/>
          </a:xfrm>
        </p:grpSpPr>
        <p:pic>
          <p:nvPicPr>
            <p:cNvPr id="14" name="Picture 13" descr="A diagram of a normal curve&#10;&#10;AI-generated content may be incorrect.">
              <a:extLst>
                <a:ext uri="{FF2B5EF4-FFF2-40B4-BE49-F238E27FC236}">
                  <a16:creationId xmlns:a16="http://schemas.microsoft.com/office/drawing/2014/main" id="{9115CF7F-8B1A-5FB4-1AD8-11B6C5F70E16}"/>
                </a:ext>
              </a:extLst>
            </p:cNvPr>
            <p:cNvPicPr>
              <a:picLocks noChangeAspect="1"/>
            </p:cNvPicPr>
            <p:nvPr/>
          </p:nvPicPr>
          <p:blipFill>
            <a:blip r:embed="rId4">
              <a:extLst>
                <a:ext uri="{28A0092B-C50C-407E-A947-70E740481C1C}">
                  <a14:useLocalDpi xmlns:a14="http://schemas.microsoft.com/office/drawing/2010/main" val="0"/>
                </a:ext>
              </a:extLst>
            </a:blip>
            <a:srcRect l="46068"/>
            <a:stretch>
              <a:fillRect/>
            </a:stretch>
          </p:blipFill>
          <p:spPr>
            <a:xfrm>
              <a:off x="7766412" y="2538562"/>
              <a:ext cx="2559706" cy="1933175"/>
            </a:xfrm>
            <a:prstGeom prst="rect">
              <a:avLst/>
            </a:prstGeom>
          </p:spPr>
        </p:pic>
        <p:sp>
          <p:nvSpPr>
            <p:cNvPr id="18" name="TextBox 17">
              <a:extLst>
                <a:ext uri="{FF2B5EF4-FFF2-40B4-BE49-F238E27FC236}">
                  <a16:creationId xmlns:a16="http://schemas.microsoft.com/office/drawing/2014/main" id="{8A24A3B9-F0FA-31BB-42DB-7FAB35AFDCE8}"/>
                </a:ext>
              </a:extLst>
            </p:cNvPr>
            <p:cNvSpPr txBox="1"/>
            <p:nvPr/>
          </p:nvSpPr>
          <p:spPr>
            <a:xfrm>
              <a:off x="6167644" y="1538288"/>
              <a:ext cx="5824330" cy="1000274"/>
            </a:xfrm>
            <a:prstGeom prst="rect">
              <a:avLst/>
            </a:prstGeom>
            <a:noFill/>
          </p:spPr>
          <p:txBody>
            <a:bodyPr wrap="square">
              <a:spAutoFit/>
            </a:bodyPr>
            <a:lstStyle/>
            <a:p>
              <a:pPr marL="0" indent="0">
                <a:spcAft>
                  <a:spcPts val="600"/>
                </a:spcAft>
                <a:buNone/>
              </a:pPr>
              <a:r>
                <a:rPr lang="en-US" dirty="0">
                  <a:solidFill>
                    <a:srgbClr val="0070C0"/>
                  </a:solidFill>
                </a:rPr>
                <a:t>3. Elicitation des </a:t>
              </a:r>
              <a:r>
                <a:rPr lang="en-US" dirty="0" err="1">
                  <a:solidFill>
                    <a:srgbClr val="0070C0"/>
                  </a:solidFill>
                </a:rPr>
                <a:t>croyances</a:t>
              </a:r>
              <a:r>
                <a:rPr lang="en-US" dirty="0">
                  <a:solidFill>
                    <a:srgbClr val="0070C0"/>
                  </a:solidFill>
                </a:rPr>
                <a:t> via incitation </a:t>
              </a:r>
              <a:r>
                <a:rPr lang="en-US" dirty="0" err="1">
                  <a:solidFill>
                    <a:srgbClr val="0070C0"/>
                  </a:solidFill>
                </a:rPr>
                <a:t>monétaire</a:t>
              </a:r>
              <a:r>
                <a:rPr lang="en-US" dirty="0">
                  <a:solidFill>
                    <a:srgbClr val="0070C0"/>
                  </a:solidFill>
                </a:rPr>
                <a:t> </a:t>
              </a:r>
              <a:br>
                <a:rPr lang="en-US" dirty="0">
                  <a:solidFill>
                    <a:srgbClr val="0070C0"/>
                  </a:solidFill>
                </a:rPr>
              </a:br>
              <a:r>
                <a:rPr lang="en-US" dirty="0">
                  <a:solidFill>
                    <a:schemeClr val="bg2">
                      <a:lumMod val="25000"/>
                    </a:schemeClr>
                  </a:solidFill>
                </a:rPr>
                <a:t>(skin in the game) (Kant; Schotter et Trevino, 2014):</a:t>
              </a:r>
            </a:p>
            <a:p>
              <a:pPr marL="285750" indent="-285750">
                <a:spcAft>
                  <a:spcPts val="600"/>
                </a:spcAft>
                <a:buFont typeface="Arial" panose="020B0604020202020204" pitchFamily="34" charset="0"/>
                <a:buChar char="•"/>
              </a:pPr>
              <a:r>
                <a:rPr lang="en-US" dirty="0" err="1">
                  <a:solidFill>
                    <a:schemeClr val="bg2">
                      <a:lumMod val="25000"/>
                    </a:schemeClr>
                  </a:solidFill>
                </a:rPr>
                <a:t>Favorise</a:t>
              </a:r>
              <a:r>
                <a:rPr lang="en-US" dirty="0">
                  <a:solidFill>
                    <a:schemeClr val="bg2">
                      <a:lumMod val="25000"/>
                    </a:schemeClr>
                  </a:solidFill>
                </a:rPr>
                <a:t> estimations précises et </a:t>
              </a:r>
              <a:r>
                <a:rPr lang="en-US" dirty="0" err="1">
                  <a:solidFill>
                    <a:schemeClr val="bg2">
                      <a:lumMod val="25000"/>
                    </a:schemeClr>
                  </a:solidFill>
                </a:rPr>
                <a:t>confiance</a:t>
              </a:r>
              <a:r>
                <a:rPr lang="en-US" dirty="0">
                  <a:solidFill>
                    <a:schemeClr val="bg2">
                      <a:lumMod val="25000"/>
                    </a:schemeClr>
                  </a:solidFill>
                </a:rPr>
                <a:t> </a:t>
              </a:r>
              <a:r>
                <a:rPr lang="en-US" dirty="0" err="1">
                  <a:solidFill>
                    <a:schemeClr val="bg2">
                      <a:lumMod val="25000"/>
                    </a:schemeClr>
                  </a:solidFill>
                </a:rPr>
                <a:t>pondérée</a:t>
              </a:r>
              <a:endParaRPr lang="en-US" dirty="0">
                <a:solidFill>
                  <a:schemeClr val="bg2">
                    <a:lumMod val="25000"/>
                  </a:schemeClr>
                </a:solidFill>
              </a:endParaRPr>
            </a:p>
          </p:txBody>
        </p:sp>
      </p:grpSp>
      <p:sp>
        <p:nvSpPr>
          <p:cNvPr id="19" name="TextBox 18">
            <a:extLst>
              <a:ext uri="{FF2B5EF4-FFF2-40B4-BE49-F238E27FC236}">
                <a16:creationId xmlns:a16="http://schemas.microsoft.com/office/drawing/2014/main" id="{2E1E3DD0-A64B-5DF7-1D8F-2688FC21857C}"/>
              </a:ext>
            </a:extLst>
          </p:cNvPr>
          <p:cNvSpPr txBox="1"/>
          <p:nvPr/>
        </p:nvSpPr>
        <p:spPr>
          <a:xfrm>
            <a:off x="6134100" y="5068692"/>
            <a:ext cx="5824330" cy="1354217"/>
          </a:xfrm>
          <a:prstGeom prst="rect">
            <a:avLst/>
          </a:prstGeom>
          <a:noFill/>
        </p:spPr>
        <p:txBody>
          <a:bodyPr wrap="square">
            <a:spAutoFit/>
          </a:bodyPr>
          <a:lstStyle/>
          <a:p>
            <a:pPr marL="0" indent="0">
              <a:spcAft>
                <a:spcPts val="600"/>
              </a:spcAft>
              <a:buNone/>
            </a:pPr>
            <a:r>
              <a:rPr lang="en-US" dirty="0">
                <a:solidFill>
                  <a:srgbClr val="0070C0"/>
                </a:solidFill>
              </a:rPr>
              <a:t>4. Marché </a:t>
            </a:r>
            <a:r>
              <a:rPr lang="en-US" dirty="0" err="1">
                <a:solidFill>
                  <a:srgbClr val="0070C0"/>
                </a:solidFill>
              </a:rPr>
              <a:t>efficace</a:t>
            </a:r>
            <a:r>
              <a:rPr lang="en-US" dirty="0">
                <a:solidFill>
                  <a:srgbClr val="0070C0"/>
                </a:solidFill>
              </a:rPr>
              <a:t> </a:t>
            </a:r>
            <a:r>
              <a:rPr lang="en-US" dirty="0">
                <a:solidFill>
                  <a:schemeClr val="bg2">
                    <a:lumMod val="25000"/>
                  </a:schemeClr>
                </a:solidFill>
              </a:rPr>
              <a:t>(efficient market hypothesis): </a:t>
            </a:r>
          </a:p>
          <a:p>
            <a:pPr marL="285750" indent="-285750">
              <a:spcAft>
                <a:spcPts val="600"/>
              </a:spcAft>
              <a:buFont typeface="Arial" panose="020B0604020202020204" pitchFamily="34" charset="0"/>
              <a:buChar char="•"/>
            </a:pPr>
            <a:r>
              <a:rPr lang="en-US" dirty="0">
                <a:solidFill>
                  <a:schemeClr val="bg2">
                    <a:lumMod val="25000"/>
                  </a:schemeClr>
                </a:solidFill>
              </a:rPr>
              <a:t>Toute nouvelle information </a:t>
            </a:r>
            <a:r>
              <a:rPr lang="en-US" dirty="0" err="1">
                <a:solidFill>
                  <a:schemeClr val="bg2">
                    <a:lumMod val="25000"/>
                  </a:schemeClr>
                </a:solidFill>
              </a:rPr>
              <a:t>pertinente</a:t>
            </a:r>
            <a:r>
              <a:rPr lang="en-US" dirty="0">
                <a:solidFill>
                  <a:schemeClr val="bg2">
                    <a:lumMod val="25000"/>
                  </a:schemeClr>
                </a:solidFill>
              </a:rPr>
              <a:t> </a:t>
            </a:r>
            <a:r>
              <a:rPr lang="en-US" dirty="0" err="1">
                <a:solidFill>
                  <a:schemeClr val="bg2">
                    <a:lumMod val="25000"/>
                  </a:schemeClr>
                </a:solidFill>
              </a:rPr>
              <a:t>est</a:t>
            </a:r>
            <a:r>
              <a:rPr lang="en-US" dirty="0">
                <a:solidFill>
                  <a:schemeClr val="bg2">
                    <a:lumMod val="25000"/>
                  </a:schemeClr>
                </a:solidFill>
              </a:rPr>
              <a:t> </a:t>
            </a:r>
            <a:r>
              <a:rPr lang="en-US" dirty="0" err="1">
                <a:solidFill>
                  <a:schemeClr val="bg2">
                    <a:lumMod val="25000"/>
                  </a:schemeClr>
                </a:solidFill>
              </a:rPr>
              <a:t>rapidement</a:t>
            </a:r>
            <a:r>
              <a:rPr lang="en-US" dirty="0">
                <a:solidFill>
                  <a:schemeClr val="bg2">
                    <a:lumMod val="25000"/>
                  </a:schemeClr>
                </a:solidFill>
              </a:rPr>
              <a:t> </a:t>
            </a:r>
            <a:r>
              <a:rPr lang="en-US" dirty="0" err="1">
                <a:solidFill>
                  <a:schemeClr val="bg2">
                    <a:lumMod val="25000"/>
                  </a:schemeClr>
                </a:solidFill>
              </a:rPr>
              <a:t>intégrée</a:t>
            </a:r>
            <a:r>
              <a:rPr lang="en-US" dirty="0">
                <a:solidFill>
                  <a:schemeClr val="bg2">
                    <a:lumMod val="25000"/>
                  </a:schemeClr>
                </a:solidFill>
              </a:rPr>
              <a:t> dans le prix</a:t>
            </a:r>
          </a:p>
          <a:p>
            <a:pPr marL="285750" indent="-285750">
              <a:spcAft>
                <a:spcPts val="600"/>
              </a:spcAft>
              <a:buFont typeface="Arial" panose="020B0604020202020204" pitchFamily="34" charset="0"/>
              <a:buChar char="•"/>
            </a:pPr>
            <a:r>
              <a:rPr lang="en-US" dirty="0">
                <a:solidFill>
                  <a:schemeClr val="bg2">
                    <a:lumMod val="25000"/>
                  </a:schemeClr>
                </a:solidFill>
              </a:rPr>
              <a:t>Concurrence </a:t>
            </a:r>
            <a:r>
              <a:rPr lang="en-US" dirty="0" err="1">
                <a:solidFill>
                  <a:schemeClr val="bg2">
                    <a:lumMod val="25000"/>
                  </a:schemeClr>
                </a:solidFill>
              </a:rPr>
              <a:t>permet</a:t>
            </a:r>
            <a:r>
              <a:rPr lang="en-US" dirty="0">
                <a:solidFill>
                  <a:schemeClr val="bg2">
                    <a:lumMod val="25000"/>
                  </a:schemeClr>
                </a:solidFill>
              </a:rPr>
              <a:t> allocations </a:t>
            </a:r>
            <a:r>
              <a:rPr lang="en-US" dirty="0" err="1">
                <a:solidFill>
                  <a:schemeClr val="bg2">
                    <a:lumMod val="25000"/>
                  </a:schemeClr>
                </a:solidFill>
              </a:rPr>
              <a:t>efficaces</a:t>
            </a:r>
            <a:endParaRPr lang="en-US" dirty="0">
              <a:solidFill>
                <a:schemeClr val="bg2">
                  <a:lumMod val="25000"/>
                </a:schemeClr>
              </a:solidFill>
            </a:endParaRPr>
          </a:p>
        </p:txBody>
      </p:sp>
      <p:sp>
        <p:nvSpPr>
          <p:cNvPr id="6" name="Footer Placeholder 5">
            <a:extLst>
              <a:ext uri="{FF2B5EF4-FFF2-40B4-BE49-F238E27FC236}">
                <a16:creationId xmlns:a16="http://schemas.microsoft.com/office/drawing/2014/main" id="{8D9CAA2B-6849-479B-73C4-FC9EB7B54E28}"/>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27690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24295</TotalTime>
  <Words>4572</Words>
  <Application>Microsoft Office PowerPoint</Application>
  <PresentationFormat>Widescreen</PresentationFormat>
  <Paragraphs>370</Paragraphs>
  <Slides>30</Slides>
  <Notes>18</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Cambria Math</vt:lpstr>
      <vt:lpstr>Segoe UI Symbol</vt:lpstr>
      <vt:lpstr>Verdana</vt:lpstr>
      <vt:lpstr>Office Theme</vt:lpstr>
      <vt:lpstr>Informations Croyances Prédictions</vt:lpstr>
      <vt:lpstr>VI.  Prédictions</vt:lpstr>
      <vt:lpstr>Tout jugement est une prédiction</vt:lpstr>
      <vt:lpstr>Prédire des évènements aléatoires - pile ou face</vt:lpstr>
      <vt:lpstr>Qui a mis des biais dans mon pile ou face ?!?!</vt:lpstr>
      <vt:lpstr>Réduire le bruit - exemple du lancer de pièce</vt:lpstr>
      <vt:lpstr>Prédire des évènements incertains - marchés de prédiction</vt:lpstr>
      <vt:lpstr>Fonctionnement des marchés de prédiction</vt:lpstr>
      <vt:lpstr>Principes des marchés de prédiction</vt:lpstr>
      <vt:lpstr>Performances des marchés de prédiction</vt:lpstr>
      <vt:lpstr>Marchés de prédiction comme méthode d’estimation</vt:lpstr>
      <vt:lpstr>Réduire le bruit - exemple des marchés de prédiction</vt:lpstr>
      <vt:lpstr>PowerPoint Presentation</vt:lpstr>
      <vt:lpstr>PowerPoint Presentation</vt:lpstr>
      <vt:lpstr>Prédire des évènements volatiles  - John/Jane Doe vs marchés financiers</vt:lpstr>
      <vt:lpstr>Prédire des évènements volatiles  - comment et quand ?</vt:lpstr>
      <vt:lpstr>Prédire des évènements volatiles - estimer les risques</vt:lpstr>
      <vt:lpstr>Prédire des évènements volatiles - qu’est ce que le risque ?</vt:lpstr>
      <vt:lpstr>Réduire le bruit - exemple des marchés financiers</vt:lpstr>
      <vt:lpstr>Prédire les probabilités - forecasting </vt:lpstr>
      <vt:lpstr>Forecasting  – ensemble de principes</vt:lpstr>
      <vt:lpstr>Entraîner la métacognition</vt:lpstr>
      <vt:lpstr>Entraîner la métacognition</vt:lpstr>
      <vt:lpstr>Réduire le bruit - exemple des tournois de prédiction</vt:lpstr>
      <vt:lpstr>Prédire un groupe vs prédire un individu</vt:lpstr>
      <vt:lpstr>Comment prédit-on les préférences d’un autre individu</vt:lpstr>
      <vt:lpstr>Références</vt:lpstr>
      <vt:lpstr>Références</vt:lpstr>
      <vt:lpstr>Références</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 Guigon</dc:creator>
  <cp:lastModifiedBy>Valentin Guigon</cp:lastModifiedBy>
  <cp:revision>1415</cp:revision>
  <dcterms:created xsi:type="dcterms:W3CDTF">2025-06-23T01:28:59Z</dcterms:created>
  <dcterms:modified xsi:type="dcterms:W3CDTF">2025-07-21T22:29:57Z</dcterms:modified>
</cp:coreProperties>
</file>